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revisionInfo.xml" ContentType="application/vnd.ms-powerpoint.revisioninfo+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59" r:id="rId4"/>
    <p:sldId id="260" r:id="rId5"/>
    <p:sldId id="261" r:id="rId6"/>
    <p:sldId id="262" r:id="rId7"/>
    <p:sldId id="263" r:id="rId8"/>
    <p:sldId id="275" r:id="rId9"/>
    <p:sldId id="264" r:id="rId10"/>
    <p:sldId id="266" r:id="rId11"/>
    <p:sldId id="267" r:id="rId12"/>
    <p:sldId id="268" r:id="rId13"/>
    <p:sldId id="269" r:id="rId14"/>
    <p:sldId id="274"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75CFD-A3E9-4BC5-A765-319AD7388C70}" v="19" dt="2019-07-25T18:54:45.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Straker" userId="b0e7a895-59f6-42b1-b630-a0ff6e7a39a1" providerId="ADAL" clId="{C7075CFD-A3E9-4BC5-A765-319AD7388C70}"/>
    <pc:docChg chg="modSld">
      <pc:chgData name="Peter Straker" userId="b0e7a895-59f6-42b1-b630-a0ff6e7a39a1" providerId="ADAL" clId="{C7075CFD-A3E9-4BC5-A765-319AD7388C70}" dt="2019-07-25T18:54:45.165" v="18" actId="20577"/>
      <pc:docMkLst>
        <pc:docMk/>
      </pc:docMkLst>
      <pc:sldChg chg="modSp">
        <pc:chgData name="Peter Straker" userId="b0e7a895-59f6-42b1-b630-a0ff6e7a39a1" providerId="ADAL" clId="{C7075CFD-A3E9-4BC5-A765-319AD7388C70}" dt="2019-07-25T18:53:55.755" v="11" actId="6549"/>
        <pc:sldMkLst>
          <pc:docMk/>
          <pc:sldMk cId="1132858163" sldId="257"/>
        </pc:sldMkLst>
        <pc:spChg chg="mod">
          <ac:chgData name="Peter Straker" userId="b0e7a895-59f6-42b1-b630-a0ff6e7a39a1" providerId="ADAL" clId="{C7075CFD-A3E9-4BC5-A765-319AD7388C70}" dt="2019-07-25T18:53:55.755" v="11" actId="6549"/>
          <ac:spMkLst>
            <pc:docMk/>
            <pc:sldMk cId="1132858163" sldId="257"/>
            <ac:spMk id="3" creationId="{65B39316-95D2-4363-92E8-15E6B7399460}"/>
          </ac:spMkLst>
        </pc:spChg>
      </pc:sldChg>
      <pc:sldChg chg="modSp">
        <pc:chgData name="Peter Straker" userId="b0e7a895-59f6-42b1-b630-a0ff6e7a39a1" providerId="ADAL" clId="{C7075CFD-A3E9-4BC5-A765-319AD7388C70}" dt="2019-07-25T18:54:26.626" v="14" actId="20577"/>
        <pc:sldMkLst>
          <pc:docMk/>
          <pc:sldMk cId="3467096991" sldId="263"/>
        </pc:sldMkLst>
        <pc:spChg chg="mod">
          <ac:chgData name="Peter Straker" userId="b0e7a895-59f6-42b1-b630-a0ff6e7a39a1" providerId="ADAL" clId="{C7075CFD-A3E9-4BC5-A765-319AD7388C70}" dt="2019-07-25T18:54:26.626" v="14" actId="20577"/>
          <ac:spMkLst>
            <pc:docMk/>
            <pc:sldMk cId="3467096991" sldId="263"/>
            <ac:spMk id="3" creationId="{00000000-0000-0000-0000-000000000000}"/>
          </ac:spMkLst>
        </pc:spChg>
      </pc:sldChg>
      <pc:sldChg chg="modSp">
        <pc:chgData name="Peter Straker" userId="b0e7a895-59f6-42b1-b630-a0ff6e7a39a1" providerId="ADAL" clId="{C7075CFD-A3E9-4BC5-A765-319AD7388C70}" dt="2019-07-25T18:54:45.165" v="18" actId="20577"/>
        <pc:sldMkLst>
          <pc:docMk/>
          <pc:sldMk cId="4293780100" sldId="275"/>
        </pc:sldMkLst>
        <pc:spChg chg="mod">
          <ac:chgData name="Peter Straker" userId="b0e7a895-59f6-42b1-b630-a0ff6e7a39a1" providerId="ADAL" clId="{C7075CFD-A3E9-4BC5-A765-319AD7388C70}" dt="2019-07-25T18:54:45.165" v="18" actId="20577"/>
          <ac:spMkLst>
            <pc:docMk/>
            <pc:sldMk cId="4293780100" sldId="27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FCADF0-6365-402B-B130-3EE79E1B0D8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15265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69262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6651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FCADF0-6365-402B-B130-3EE79E1B0D8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403368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FCADF0-6365-402B-B130-3EE79E1B0D81}"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73280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FCADF0-6365-402B-B130-3EE79E1B0D8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59864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FCADF0-6365-402B-B130-3EE79E1B0D81}" type="datetimeFigureOut">
              <a:rPr lang="en-US" smtClean="0"/>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159156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FCADF0-6365-402B-B130-3EE79E1B0D81}"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82916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CADF0-6365-402B-B130-3EE79E1B0D81}" type="datetimeFigureOut">
              <a:rPr lang="en-US" smtClean="0"/>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267055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FCADF0-6365-402B-B130-3EE79E1B0D8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31070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FCADF0-6365-402B-B130-3EE79E1B0D81}"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54BC0-C738-4330-BA9B-48DCDEE8A86E}" type="slidenum">
              <a:rPr lang="en-US" smtClean="0"/>
              <a:t>‹#›</a:t>
            </a:fld>
            <a:endParaRPr lang="en-US"/>
          </a:p>
        </p:txBody>
      </p:sp>
    </p:spTree>
    <p:extLst>
      <p:ext uri="{BB962C8B-B14F-4D97-AF65-F5344CB8AC3E}">
        <p14:creationId xmlns:p14="http://schemas.microsoft.com/office/powerpoint/2010/main" val="40785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CADF0-6365-402B-B130-3EE79E1B0D81}" type="datetimeFigureOut">
              <a:rPr lang="en-US" smtClean="0"/>
              <a:t>8/28/2019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54BC0-C738-4330-BA9B-48DCDEE8A86E}" type="slidenum">
              <a:rPr lang="en-US" smtClean="0"/>
              <a:t>‹#›</a:t>
            </a:fld>
            <a:endParaRPr lang="en-US"/>
          </a:p>
        </p:txBody>
      </p:sp>
    </p:spTree>
    <p:extLst>
      <p:ext uri="{BB962C8B-B14F-4D97-AF65-F5344CB8AC3E}">
        <p14:creationId xmlns:p14="http://schemas.microsoft.com/office/powerpoint/2010/main" val="418040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chelle.fougere@osceolaschools.net" TargetMode="External"/><Relationship Id="rId2" Type="http://schemas.openxmlformats.org/officeDocument/2006/relationships/hyperlink" Target="mailto:peter.straker@osceolaschools.ne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30258" y="727273"/>
            <a:ext cx="7211695" cy="1571310"/>
          </a:xfrm>
          <a:custGeom>
            <a:avLst/>
            <a:gdLst/>
            <a:ahLst/>
            <a:cxnLst/>
            <a:rect l="l" t="t" r="r" b="b"/>
            <a:pathLst>
              <a:path w="7211695" h="2641600">
                <a:moveTo>
                  <a:pt x="62293" y="2155659"/>
                </a:moveTo>
                <a:lnTo>
                  <a:pt x="18681" y="2174354"/>
                </a:lnTo>
                <a:lnTo>
                  <a:pt x="0" y="2216175"/>
                </a:lnTo>
                <a:lnTo>
                  <a:pt x="5784" y="2244607"/>
                </a:lnTo>
                <a:lnTo>
                  <a:pt x="52063" y="2311854"/>
                </a:lnTo>
                <a:lnTo>
                  <a:pt x="92557" y="2350668"/>
                </a:lnTo>
                <a:lnTo>
                  <a:pt x="144621" y="2392943"/>
                </a:lnTo>
                <a:lnTo>
                  <a:pt x="208254" y="2438679"/>
                </a:lnTo>
                <a:lnTo>
                  <a:pt x="248308" y="2464833"/>
                </a:lnTo>
                <a:lnTo>
                  <a:pt x="289199" y="2489184"/>
                </a:lnTo>
                <a:lnTo>
                  <a:pt x="330930" y="2511730"/>
                </a:lnTo>
                <a:lnTo>
                  <a:pt x="373499" y="2532473"/>
                </a:lnTo>
                <a:lnTo>
                  <a:pt x="416907" y="2551413"/>
                </a:lnTo>
                <a:lnTo>
                  <a:pt x="461153" y="2568548"/>
                </a:lnTo>
                <a:lnTo>
                  <a:pt x="506237" y="2583880"/>
                </a:lnTo>
                <a:lnTo>
                  <a:pt x="552161" y="2597408"/>
                </a:lnTo>
                <a:lnTo>
                  <a:pt x="598922" y="2609132"/>
                </a:lnTo>
                <a:lnTo>
                  <a:pt x="646523" y="2619053"/>
                </a:lnTo>
                <a:lnTo>
                  <a:pt x="694961" y="2627170"/>
                </a:lnTo>
                <a:lnTo>
                  <a:pt x="744239" y="2633483"/>
                </a:lnTo>
                <a:lnTo>
                  <a:pt x="794355" y="2637992"/>
                </a:lnTo>
                <a:lnTo>
                  <a:pt x="845309" y="2640698"/>
                </a:lnTo>
                <a:lnTo>
                  <a:pt x="897102" y="2641599"/>
                </a:lnTo>
                <a:lnTo>
                  <a:pt x="953248" y="2640816"/>
                </a:lnTo>
                <a:lnTo>
                  <a:pt x="1008238" y="2638466"/>
                </a:lnTo>
                <a:lnTo>
                  <a:pt x="1062074" y="2634550"/>
                </a:lnTo>
                <a:lnTo>
                  <a:pt x="1114754" y="2629067"/>
                </a:lnTo>
                <a:lnTo>
                  <a:pt x="1166279" y="2622017"/>
                </a:lnTo>
                <a:lnTo>
                  <a:pt x="1216649" y="2613401"/>
                </a:lnTo>
                <a:lnTo>
                  <a:pt x="1265864" y="2603219"/>
                </a:lnTo>
                <a:lnTo>
                  <a:pt x="1313924" y="2591470"/>
                </a:lnTo>
                <a:lnTo>
                  <a:pt x="1360829" y="2578155"/>
                </a:lnTo>
                <a:lnTo>
                  <a:pt x="1406579" y="2563273"/>
                </a:lnTo>
                <a:lnTo>
                  <a:pt x="1451174" y="2546826"/>
                </a:lnTo>
                <a:lnTo>
                  <a:pt x="1494614" y="2528812"/>
                </a:lnTo>
                <a:lnTo>
                  <a:pt x="1500898" y="2525902"/>
                </a:lnTo>
                <a:lnTo>
                  <a:pt x="845489" y="2525902"/>
                </a:lnTo>
                <a:lnTo>
                  <a:pt x="798248" y="2524526"/>
                </a:lnTo>
                <a:lnTo>
                  <a:pt x="750868" y="2520395"/>
                </a:lnTo>
                <a:lnTo>
                  <a:pt x="703349" y="2513511"/>
                </a:lnTo>
                <a:lnTo>
                  <a:pt x="655693" y="2503873"/>
                </a:lnTo>
                <a:lnTo>
                  <a:pt x="607897" y="2491482"/>
                </a:lnTo>
                <a:lnTo>
                  <a:pt x="559963" y="2476337"/>
                </a:lnTo>
                <a:lnTo>
                  <a:pt x="511889" y="2458440"/>
                </a:lnTo>
                <a:lnTo>
                  <a:pt x="463677" y="2437790"/>
                </a:lnTo>
                <a:lnTo>
                  <a:pt x="416326" y="2414859"/>
                </a:lnTo>
                <a:lnTo>
                  <a:pt x="370839" y="2390120"/>
                </a:lnTo>
                <a:lnTo>
                  <a:pt x="327215" y="2363572"/>
                </a:lnTo>
                <a:lnTo>
                  <a:pt x="285456" y="2335217"/>
                </a:lnTo>
                <a:lnTo>
                  <a:pt x="245560" y="2305053"/>
                </a:lnTo>
                <a:lnTo>
                  <a:pt x="207528" y="2273082"/>
                </a:lnTo>
                <a:lnTo>
                  <a:pt x="171361" y="2239303"/>
                </a:lnTo>
                <a:lnTo>
                  <a:pt x="137058" y="2203716"/>
                </a:lnTo>
                <a:lnTo>
                  <a:pt x="116362" y="2182690"/>
                </a:lnTo>
                <a:lnTo>
                  <a:pt x="97004" y="2167672"/>
                </a:lnTo>
                <a:lnTo>
                  <a:pt x="78981" y="2158662"/>
                </a:lnTo>
                <a:lnTo>
                  <a:pt x="62293" y="2155659"/>
                </a:lnTo>
                <a:close/>
              </a:path>
              <a:path w="7211695" h="2641600">
                <a:moveTo>
                  <a:pt x="1014590" y="65963"/>
                </a:moveTo>
                <a:lnTo>
                  <a:pt x="959171" y="66873"/>
                </a:lnTo>
                <a:lnTo>
                  <a:pt x="904940" y="69602"/>
                </a:lnTo>
                <a:lnTo>
                  <a:pt x="851895" y="74150"/>
                </a:lnTo>
                <a:lnTo>
                  <a:pt x="800037" y="80518"/>
                </a:lnTo>
                <a:lnTo>
                  <a:pt x="749367" y="88706"/>
                </a:lnTo>
                <a:lnTo>
                  <a:pt x="699883" y="98713"/>
                </a:lnTo>
                <a:lnTo>
                  <a:pt x="651586" y="110539"/>
                </a:lnTo>
                <a:lnTo>
                  <a:pt x="604476" y="124185"/>
                </a:lnTo>
                <a:lnTo>
                  <a:pt x="558553" y="139651"/>
                </a:lnTo>
                <a:lnTo>
                  <a:pt x="513817" y="156937"/>
                </a:lnTo>
                <a:lnTo>
                  <a:pt x="470267" y="176042"/>
                </a:lnTo>
                <a:lnTo>
                  <a:pt x="427904" y="196967"/>
                </a:lnTo>
                <a:lnTo>
                  <a:pt x="386728" y="219712"/>
                </a:lnTo>
                <a:lnTo>
                  <a:pt x="346739" y="244277"/>
                </a:lnTo>
                <a:lnTo>
                  <a:pt x="307936" y="270662"/>
                </a:lnTo>
                <a:lnTo>
                  <a:pt x="264753" y="303407"/>
                </a:lnTo>
                <a:lnTo>
                  <a:pt x="225024" y="337563"/>
                </a:lnTo>
                <a:lnTo>
                  <a:pt x="188749" y="373130"/>
                </a:lnTo>
                <a:lnTo>
                  <a:pt x="155930" y="410109"/>
                </a:lnTo>
                <a:lnTo>
                  <a:pt x="126565" y="448499"/>
                </a:lnTo>
                <a:lnTo>
                  <a:pt x="100654" y="488301"/>
                </a:lnTo>
                <a:lnTo>
                  <a:pt x="78199" y="529514"/>
                </a:lnTo>
                <a:lnTo>
                  <a:pt x="59198" y="572139"/>
                </a:lnTo>
                <a:lnTo>
                  <a:pt x="43652" y="616175"/>
                </a:lnTo>
                <a:lnTo>
                  <a:pt x="31560" y="661623"/>
                </a:lnTo>
                <a:lnTo>
                  <a:pt x="22924" y="708483"/>
                </a:lnTo>
                <a:lnTo>
                  <a:pt x="17742" y="756754"/>
                </a:lnTo>
                <a:lnTo>
                  <a:pt x="16014" y="806437"/>
                </a:lnTo>
                <a:lnTo>
                  <a:pt x="17545" y="850099"/>
                </a:lnTo>
                <a:lnTo>
                  <a:pt x="22138" y="894224"/>
                </a:lnTo>
                <a:lnTo>
                  <a:pt x="29792" y="938812"/>
                </a:lnTo>
                <a:lnTo>
                  <a:pt x="40507" y="983863"/>
                </a:lnTo>
                <a:lnTo>
                  <a:pt x="54284" y="1029377"/>
                </a:lnTo>
                <a:lnTo>
                  <a:pt x="71122" y="1075355"/>
                </a:lnTo>
                <a:lnTo>
                  <a:pt x="91022" y="1121795"/>
                </a:lnTo>
                <a:lnTo>
                  <a:pt x="113983" y="1168697"/>
                </a:lnTo>
                <a:lnTo>
                  <a:pt x="140004" y="1216063"/>
                </a:lnTo>
                <a:lnTo>
                  <a:pt x="169087" y="1263891"/>
                </a:lnTo>
                <a:lnTo>
                  <a:pt x="206876" y="1319715"/>
                </a:lnTo>
                <a:lnTo>
                  <a:pt x="229312" y="1350597"/>
                </a:lnTo>
                <a:lnTo>
                  <a:pt x="254110" y="1383458"/>
                </a:lnTo>
                <a:lnTo>
                  <a:pt x="281269" y="1418298"/>
                </a:lnTo>
                <a:lnTo>
                  <a:pt x="310790" y="1455118"/>
                </a:lnTo>
                <a:lnTo>
                  <a:pt x="342672" y="1493918"/>
                </a:lnTo>
                <a:lnTo>
                  <a:pt x="376917" y="1534697"/>
                </a:lnTo>
                <a:lnTo>
                  <a:pt x="413522" y="1577455"/>
                </a:lnTo>
                <a:lnTo>
                  <a:pt x="452490" y="1622193"/>
                </a:lnTo>
                <a:lnTo>
                  <a:pt x="493819" y="1668911"/>
                </a:lnTo>
                <a:lnTo>
                  <a:pt x="537510" y="1717607"/>
                </a:lnTo>
                <a:lnTo>
                  <a:pt x="583562" y="1768283"/>
                </a:lnTo>
                <a:lnTo>
                  <a:pt x="734225" y="1931966"/>
                </a:lnTo>
                <a:lnTo>
                  <a:pt x="779259" y="1981581"/>
                </a:lnTo>
                <a:lnTo>
                  <a:pt x="820234" y="2027262"/>
                </a:lnTo>
                <a:lnTo>
                  <a:pt x="857148" y="2069010"/>
                </a:lnTo>
                <a:lnTo>
                  <a:pt x="890002" y="2106826"/>
                </a:lnTo>
                <a:lnTo>
                  <a:pt x="918797" y="2140710"/>
                </a:lnTo>
                <a:lnTo>
                  <a:pt x="943531" y="2170660"/>
                </a:lnTo>
                <a:lnTo>
                  <a:pt x="980821" y="2218766"/>
                </a:lnTo>
                <a:lnTo>
                  <a:pt x="1012724" y="2267786"/>
                </a:lnTo>
                <a:lnTo>
                  <a:pt x="1035513" y="2314246"/>
                </a:lnTo>
                <a:lnTo>
                  <a:pt x="1049186" y="2358146"/>
                </a:lnTo>
                <a:lnTo>
                  <a:pt x="1053744" y="2399487"/>
                </a:lnTo>
                <a:lnTo>
                  <a:pt x="1047959" y="2438114"/>
                </a:lnTo>
                <a:lnTo>
                  <a:pt x="1001680" y="2494299"/>
                </a:lnTo>
                <a:lnTo>
                  <a:pt x="961186" y="2511856"/>
                </a:lnTo>
                <a:lnTo>
                  <a:pt x="909123" y="2522391"/>
                </a:lnTo>
                <a:lnTo>
                  <a:pt x="845489" y="2525902"/>
                </a:lnTo>
                <a:lnTo>
                  <a:pt x="1500898" y="2525902"/>
                </a:lnTo>
                <a:lnTo>
                  <a:pt x="1536899" y="2509232"/>
                </a:lnTo>
                <a:lnTo>
                  <a:pt x="1578030" y="2488086"/>
                </a:lnTo>
                <a:lnTo>
                  <a:pt x="1618005" y="2465374"/>
                </a:lnTo>
                <a:lnTo>
                  <a:pt x="1660984" y="2437790"/>
                </a:lnTo>
                <a:lnTo>
                  <a:pt x="1700972" y="2408269"/>
                </a:lnTo>
                <a:lnTo>
                  <a:pt x="1738313" y="2376557"/>
                </a:lnTo>
                <a:lnTo>
                  <a:pt x="1772895" y="2342737"/>
                </a:lnTo>
                <a:lnTo>
                  <a:pt x="1804716" y="2306811"/>
                </a:lnTo>
                <a:lnTo>
                  <a:pt x="1833777" y="2268776"/>
                </a:lnTo>
                <a:lnTo>
                  <a:pt x="1860080" y="2228634"/>
                </a:lnTo>
                <a:lnTo>
                  <a:pt x="1886727" y="2180082"/>
                </a:lnTo>
                <a:lnTo>
                  <a:pt x="1908530" y="2130540"/>
                </a:lnTo>
                <a:lnTo>
                  <a:pt x="1925488" y="2080009"/>
                </a:lnTo>
                <a:lnTo>
                  <a:pt x="1937600" y="2028489"/>
                </a:lnTo>
                <a:lnTo>
                  <a:pt x="1944868" y="1975982"/>
                </a:lnTo>
                <a:lnTo>
                  <a:pt x="1947291" y="1922487"/>
                </a:lnTo>
                <a:lnTo>
                  <a:pt x="1945372" y="1874649"/>
                </a:lnTo>
                <a:lnTo>
                  <a:pt x="1939616" y="1826366"/>
                </a:lnTo>
                <a:lnTo>
                  <a:pt x="1930022" y="1777638"/>
                </a:lnTo>
                <a:lnTo>
                  <a:pt x="1916590" y="1728465"/>
                </a:lnTo>
                <a:lnTo>
                  <a:pt x="1899320" y="1678847"/>
                </a:lnTo>
                <a:lnTo>
                  <a:pt x="1878212" y="1628785"/>
                </a:lnTo>
                <a:lnTo>
                  <a:pt x="1853266" y="1578278"/>
                </a:lnTo>
                <a:lnTo>
                  <a:pt x="1824482" y="1527327"/>
                </a:lnTo>
                <a:lnTo>
                  <a:pt x="1795250" y="1482458"/>
                </a:lnTo>
                <a:lnTo>
                  <a:pt x="1757021" y="1429545"/>
                </a:lnTo>
                <a:lnTo>
                  <a:pt x="1709795" y="1368588"/>
                </a:lnTo>
                <a:lnTo>
                  <a:pt x="1682808" y="1335094"/>
                </a:lnTo>
                <a:lnTo>
                  <a:pt x="1653572" y="1299588"/>
                </a:lnTo>
                <a:lnTo>
                  <a:pt x="1622087" y="1262072"/>
                </a:lnTo>
                <a:lnTo>
                  <a:pt x="1588351" y="1222545"/>
                </a:lnTo>
                <a:lnTo>
                  <a:pt x="1552367" y="1181006"/>
                </a:lnTo>
                <a:lnTo>
                  <a:pt x="1514133" y="1137458"/>
                </a:lnTo>
                <a:lnTo>
                  <a:pt x="1473650" y="1091898"/>
                </a:lnTo>
                <a:lnTo>
                  <a:pt x="1430917" y="1044327"/>
                </a:lnTo>
                <a:lnTo>
                  <a:pt x="1338704" y="943154"/>
                </a:lnTo>
                <a:lnTo>
                  <a:pt x="1237492" y="833937"/>
                </a:lnTo>
                <a:lnTo>
                  <a:pt x="1138167" y="727903"/>
                </a:lnTo>
                <a:lnTo>
                  <a:pt x="1096751" y="682322"/>
                </a:lnTo>
                <a:lnTo>
                  <a:pt x="1059263" y="639570"/>
                </a:lnTo>
                <a:lnTo>
                  <a:pt x="1025705" y="599647"/>
                </a:lnTo>
                <a:lnTo>
                  <a:pt x="996078" y="562552"/>
                </a:lnTo>
                <a:lnTo>
                  <a:pt x="970380" y="528286"/>
                </a:lnTo>
                <a:lnTo>
                  <a:pt x="948613" y="496849"/>
                </a:lnTo>
                <a:lnTo>
                  <a:pt x="918293" y="446321"/>
                </a:lnTo>
                <a:lnTo>
                  <a:pt x="896635" y="399799"/>
                </a:lnTo>
                <a:lnTo>
                  <a:pt x="883641" y="357281"/>
                </a:lnTo>
                <a:lnTo>
                  <a:pt x="879309" y="318769"/>
                </a:lnTo>
                <a:lnTo>
                  <a:pt x="882813" y="289890"/>
                </a:lnTo>
                <a:lnTo>
                  <a:pt x="910845" y="240474"/>
                </a:lnTo>
                <a:lnTo>
                  <a:pt x="965471" y="203193"/>
                </a:lnTo>
                <a:lnTo>
                  <a:pt x="1038003" y="184053"/>
                </a:lnTo>
                <a:lnTo>
                  <a:pt x="1080439" y="181660"/>
                </a:lnTo>
                <a:lnTo>
                  <a:pt x="1546179" y="181660"/>
                </a:lnTo>
                <a:lnTo>
                  <a:pt x="1508863" y="164519"/>
                </a:lnTo>
                <a:lnTo>
                  <a:pt x="1463011" y="145794"/>
                </a:lnTo>
                <a:lnTo>
                  <a:pt x="1416364" y="129039"/>
                </a:lnTo>
                <a:lnTo>
                  <a:pt x="1368923" y="114256"/>
                </a:lnTo>
                <a:lnTo>
                  <a:pt x="1320687" y="101444"/>
                </a:lnTo>
                <a:lnTo>
                  <a:pt x="1271657" y="90602"/>
                </a:lnTo>
                <a:lnTo>
                  <a:pt x="1221832" y="81732"/>
                </a:lnTo>
                <a:lnTo>
                  <a:pt x="1171213" y="74833"/>
                </a:lnTo>
                <a:lnTo>
                  <a:pt x="1119799" y="69906"/>
                </a:lnTo>
                <a:lnTo>
                  <a:pt x="1067592" y="66949"/>
                </a:lnTo>
                <a:lnTo>
                  <a:pt x="1014590" y="65963"/>
                </a:lnTo>
                <a:close/>
              </a:path>
              <a:path w="7211695" h="2641600">
                <a:moveTo>
                  <a:pt x="1546179" y="181660"/>
                </a:moveTo>
                <a:lnTo>
                  <a:pt x="1080439" y="181660"/>
                </a:lnTo>
                <a:lnTo>
                  <a:pt x="1128848" y="183317"/>
                </a:lnTo>
                <a:lnTo>
                  <a:pt x="1177947" y="188285"/>
                </a:lnTo>
                <a:lnTo>
                  <a:pt x="1227737" y="196567"/>
                </a:lnTo>
                <a:lnTo>
                  <a:pt x="1278220" y="208161"/>
                </a:lnTo>
                <a:lnTo>
                  <a:pt x="1329395" y="223068"/>
                </a:lnTo>
                <a:lnTo>
                  <a:pt x="1381264" y="241287"/>
                </a:lnTo>
                <a:lnTo>
                  <a:pt x="1431793" y="262028"/>
                </a:lnTo>
                <a:lnTo>
                  <a:pt x="1478961" y="284500"/>
                </a:lnTo>
                <a:lnTo>
                  <a:pt x="1522768" y="308703"/>
                </a:lnTo>
                <a:lnTo>
                  <a:pt x="1563213" y="334637"/>
                </a:lnTo>
                <a:lnTo>
                  <a:pt x="1600297" y="362300"/>
                </a:lnTo>
                <a:lnTo>
                  <a:pt x="1661606" y="415837"/>
                </a:lnTo>
                <a:lnTo>
                  <a:pt x="1685636" y="433081"/>
                </a:lnTo>
                <a:lnTo>
                  <a:pt x="1706107" y="443426"/>
                </a:lnTo>
                <a:lnTo>
                  <a:pt x="1723021" y="446874"/>
                </a:lnTo>
                <a:lnTo>
                  <a:pt x="1732756" y="445817"/>
                </a:lnTo>
                <a:lnTo>
                  <a:pt x="1769463" y="421346"/>
                </a:lnTo>
                <a:lnTo>
                  <a:pt x="1779981" y="393471"/>
                </a:lnTo>
                <a:lnTo>
                  <a:pt x="1775809" y="371778"/>
                </a:lnTo>
                <a:lnTo>
                  <a:pt x="1742433" y="321048"/>
                </a:lnTo>
                <a:lnTo>
                  <a:pt x="1713230" y="292011"/>
                </a:lnTo>
                <a:lnTo>
                  <a:pt x="1678242" y="262646"/>
                </a:lnTo>
                <a:lnTo>
                  <a:pt x="1640028" y="235056"/>
                </a:lnTo>
                <a:lnTo>
                  <a:pt x="1598588" y="209245"/>
                </a:lnTo>
                <a:lnTo>
                  <a:pt x="1553921" y="185216"/>
                </a:lnTo>
                <a:lnTo>
                  <a:pt x="1546179" y="181660"/>
                </a:lnTo>
                <a:close/>
              </a:path>
              <a:path w="7211695" h="2641600">
                <a:moveTo>
                  <a:pt x="6189135" y="76199"/>
                </a:moveTo>
                <a:lnTo>
                  <a:pt x="5878406" y="76199"/>
                </a:lnTo>
                <a:lnTo>
                  <a:pt x="5576549" y="152399"/>
                </a:lnTo>
                <a:lnTo>
                  <a:pt x="5481345" y="203199"/>
                </a:lnTo>
                <a:lnTo>
                  <a:pt x="5434826" y="215899"/>
                </a:lnTo>
                <a:lnTo>
                  <a:pt x="5389731" y="241299"/>
                </a:lnTo>
                <a:lnTo>
                  <a:pt x="5346061" y="266699"/>
                </a:lnTo>
                <a:lnTo>
                  <a:pt x="5303815" y="304799"/>
                </a:lnTo>
                <a:lnTo>
                  <a:pt x="5262993" y="330199"/>
                </a:lnTo>
                <a:lnTo>
                  <a:pt x="5223595" y="355599"/>
                </a:lnTo>
                <a:lnTo>
                  <a:pt x="5185622" y="393699"/>
                </a:lnTo>
                <a:lnTo>
                  <a:pt x="5149072" y="431799"/>
                </a:lnTo>
                <a:lnTo>
                  <a:pt x="5113947" y="457199"/>
                </a:lnTo>
                <a:lnTo>
                  <a:pt x="5080246" y="495299"/>
                </a:lnTo>
                <a:lnTo>
                  <a:pt x="5047969" y="533399"/>
                </a:lnTo>
                <a:lnTo>
                  <a:pt x="5017115" y="571499"/>
                </a:lnTo>
                <a:lnTo>
                  <a:pt x="4987686" y="609599"/>
                </a:lnTo>
                <a:lnTo>
                  <a:pt x="4959680" y="660399"/>
                </a:lnTo>
                <a:lnTo>
                  <a:pt x="4933099" y="698499"/>
                </a:lnTo>
                <a:lnTo>
                  <a:pt x="4908089" y="749299"/>
                </a:lnTo>
                <a:lnTo>
                  <a:pt x="4884932" y="787399"/>
                </a:lnTo>
                <a:lnTo>
                  <a:pt x="4863628" y="838199"/>
                </a:lnTo>
                <a:lnTo>
                  <a:pt x="4844175" y="876299"/>
                </a:lnTo>
                <a:lnTo>
                  <a:pt x="4826575" y="927099"/>
                </a:lnTo>
                <a:lnTo>
                  <a:pt x="4810828" y="977899"/>
                </a:lnTo>
                <a:lnTo>
                  <a:pt x="4796932" y="1015999"/>
                </a:lnTo>
                <a:lnTo>
                  <a:pt x="4784890" y="1066799"/>
                </a:lnTo>
                <a:lnTo>
                  <a:pt x="4774700" y="1117599"/>
                </a:lnTo>
                <a:lnTo>
                  <a:pt x="4766362" y="1168399"/>
                </a:lnTo>
                <a:lnTo>
                  <a:pt x="4759877" y="1206499"/>
                </a:lnTo>
                <a:lnTo>
                  <a:pt x="4755245" y="1257299"/>
                </a:lnTo>
                <a:lnTo>
                  <a:pt x="4752466" y="1308099"/>
                </a:lnTo>
                <a:lnTo>
                  <a:pt x="4751539" y="1358899"/>
                </a:lnTo>
                <a:lnTo>
                  <a:pt x="4752572" y="1409699"/>
                </a:lnTo>
                <a:lnTo>
                  <a:pt x="4755669" y="1460499"/>
                </a:lnTo>
                <a:lnTo>
                  <a:pt x="4760830" y="1511299"/>
                </a:lnTo>
                <a:lnTo>
                  <a:pt x="4768056" y="1562099"/>
                </a:lnTo>
                <a:lnTo>
                  <a:pt x="4777346" y="1612899"/>
                </a:lnTo>
                <a:lnTo>
                  <a:pt x="4788701" y="1663699"/>
                </a:lnTo>
                <a:lnTo>
                  <a:pt x="4802120" y="1714499"/>
                </a:lnTo>
                <a:lnTo>
                  <a:pt x="4817604" y="1765299"/>
                </a:lnTo>
                <a:lnTo>
                  <a:pt x="4835152" y="1816099"/>
                </a:lnTo>
                <a:lnTo>
                  <a:pt x="4854764" y="1866899"/>
                </a:lnTo>
                <a:lnTo>
                  <a:pt x="4876441" y="1904999"/>
                </a:lnTo>
                <a:lnTo>
                  <a:pt x="4900182" y="1955799"/>
                </a:lnTo>
                <a:lnTo>
                  <a:pt x="4925987" y="2006599"/>
                </a:lnTo>
                <a:lnTo>
                  <a:pt x="4951361" y="2044699"/>
                </a:lnTo>
                <a:lnTo>
                  <a:pt x="4978066" y="2082799"/>
                </a:lnTo>
                <a:lnTo>
                  <a:pt x="5006102" y="2133599"/>
                </a:lnTo>
                <a:lnTo>
                  <a:pt x="5035468" y="2171699"/>
                </a:lnTo>
                <a:lnTo>
                  <a:pt x="5066165" y="2209799"/>
                </a:lnTo>
                <a:lnTo>
                  <a:pt x="5098192" y="2235199"/>
                </a:lnTo>
                <a:lnTo>
                  <a:pt x="5131551" y="2273299"/>
                </a:lnTo>
                <a:lnTo>
                  <a:pt x="5166239" y="2311399"/>
                </a:lnTo>
                <a:lnTo>
                  <a:pt x="5202258" y="2336799"/>
                </a:lnTo>
                <a:lnTo>
                  <a:pt x="5239608" y="2362199"/>
                </a:lnTo>
                <a:lnTo>
                  <a:pt x="5278288" y="2400299"/>
                </a:lnTo>
                <a:lnTo>
                  <a:pt x="5318298" y="2425699"/>
                </a:lnTo>
                <a:lnTo>
                  <a:pt x="5359639" y="2451099"/>
                </a:lnTo>
                <a:lnTo>
                  <a:pt x="5402310" y="2476499"/>
                </a:lnTo>
                <a:lnTo>
                  <a:pt x="5446311" y="2501899"/>
                </a:lnTo>
                <a:lnTo>
                  <a:pt x="5491643" y="2514599"/>
                </a:lnTo>
                <a:lnTo>
                  <a:pt x="5538304" y="2539999"/>
                </a:lnTo>
                <a:lnTo>
                  <a:pt x="5588480" y="2565399"/>
                </a:lnTo>
                <a:lnTo>
                  <a:pt x="5888792" y="2641599"/>
                </a:lnTo>
                <a:lnTo>
                  <a:pt x="6187553" y="2641599"/>
                </a:lnTo>
                <a:lnTo>
                  <a:pt x="6289851" y="2616199"/>
                </a:lnTo>
                <a:lnTo>
                  <a:pt x="6341872" y="2616199"/>
                </a:lnTo>
                <a:lnTo>
                  <a:pt x="6394475" y="2590799"/>
                </a:lnTo>
                <a:lnTo>
                  <a:pt x="6494893" y="2565399"/>
                </a:lnTo>
                <a:lnTo>
                  <a:pt x="6543434" y="2539999"/>
                </a:lnTo>
                <a:lnTo>
                  <a:pt x="5987629" y="2539999"/>
                </a:lnTo>
                <a:lnTo>
                  <a:pt x="5947411" y="2527299"/>
                </a:lnTo>
                <a:lnTo>
                  <a:pt x="5903201" y="2527299"/>
                </a:lnTo>
                <a:lnTo>
                  <a:pt x="5892520" y="1460499"/>
                </a:lnTo>
                <a:lnTo>
                  <a:pt x="5903201" y="190499"/>
                </a:lnTo>
                <a:lnTo>
                  <a:pt x="5932971" y="190499"/>
                </a:lnTo>
                <a:lnTo>
                  <a:pt x="5963627" y="177799"/>
                </a:lnTo>
                <a:lnTo>
                  <a:pt x="6560370" y="177799"/>
                </a:lnTo>
                <a:lnTo>
                  <a:pt x="6516395" y="165099"/>
                </a:lnTo>
                <a:lnTo>
                  <a:pt x="6471726" y="139699"/>
                </a:lnTo>
                <a:lnTo>
                  <a:pt x="6286109" y="88899"/>
                </a:lnTo>
                <a:lnTo>
                  <a:pt x="6237969" y="88899"/>
                </a:lnTo>
                <a:lnTo>
                  <a:pt x="6189135" y="76199"/>
                </a:lnTo>
                <a:close/>
              </a:path>
              <a:path w="7211695" h="2641600">
                <a:moveTo>
                  <a:pt x="3454501" y="0"/>
                </a:moveTo>
                <a:lnTo>
                  <a:pt x="3315576" y="241299"/>
                </a:lnTo>
                <a:lnTo>
                  <a:pt x="2238044" y="2057399"/>
                </a:lnTo>
                <a:lnTo>
                  <a:pt x="2193880" y="2133599"/>
                </a:lnTo>
                <a:lnTo>
                  <a:pt x="2154003" y="2197099"/>
                </a:lnTo>
                <a:lnTo>
                  <a:pt x="2118415" y="2260599"/>
                </a:lnTo>
                <a:lnTo>
                  <a:pt x="2087114" y="2311399"/>
                </a:lnTo>
                <a:lnTo>
                  <a:pt x="2060101" y="2349499"/>
                </a:lnTo>
                <a:lnTo>
                  <a:pt x="2037376" y="2400299"/>
                </a:lnTo>
                <a:lnTo>
                  <a:pt x="2018939" y="2425699"/>
                </a:lnTo>
                <a:lnTo>
                  <a:pt x="2004790" y="2451099"/>
                </a:lnTo>
                <a:lnTo>
                  <a:pt x="1994928" y="2463799"/>
                </a:lnTo>
                <a:lnTo>
                  <a:pt x="1979736" y="2501899"/>
                </a:lnTo>
                <a:lnTo>
                  <a:pt x="1968885" y="2527299"/>
                </a:lnTo>
                <a:lnTo>
                  <a:pt x="1962376" y="2539999"/>
                </a:lnTo>
                <a:lnTo>
                  <a:pt x="1960206" y="2552699"/>
                </a:lnTo>
                <a:lnTo>
                  <a:pt x="1964014" y="2578099"/>
                </a:lnTo>
                <a:lnTo>
                  <a:pt x="1975438" y="2590799"/>
                </a:lnTo>
                <a:lnTo>
                  <a:pt x="1994480" y="2603499"/>
                </a:lnTo>
                <a:lnTo>
                  <a:pt x="2049154" y="2603499"/>
                </a:lnTo>
                <a:lnTo>
                  <a:pt x="2061310" y="2590799"/>
                </a:lnTo>
                <a:lnTo>
                  <a:pt x="2072233" y="2590799"/>
                </a:lnTo>
                <a:lnTo>
                  <a:pt x="2084468" y="2565399"/>
                </a:lnTo>
                <a:lnTo>
                  <a:pt x="2100560" y="2539999"/>
                </a:lnTo>
                <a:lnTo>
                  <a:pt x="2120511" y="2501899"/>
                </a:lnTo>
                <a:lnTo>
                  <a:pt x="2144318" y="2463799"/>
                </a:lnTo>
                <a:lnTo>
                  <a:pt x="2261489" y="2247899"/>
                </a:lnTo>
                <a:lnTo>
                  <a:pt x="4695331" y="2247899"/>
                </a:lnTo>
                <a:lnTo>
                  <a:pt x="4632238" y="2133599"/>
                </a:lnTo>
                <a:lnTo>
                  <a:pt x="2871889" y="2133599"/>
                </a:lnTo>
                <a:lnTo>
                  <a:pt x="2341003" y="2120899"/>
                </a:lnTo>
                <a:lnTo>
                  <a:pt x="2589784" y="1689099"/>
                </a:lnTo>
                <a:lnTo>
                  <a:pt x="2900756" y="1168399"/>
                </a:lnTo>
                <a:lnTo>
                  <a:pt x="4099452" y="1168399"/>
                </a:lnTo>
                <a:lnTo>
                  <a:pt x="3454501" y="0"/>
                </a:lnTo>
                <a:close/>
              </a:path>
              <a:path w="7211695" h="2641600">
                <a:moveTo>
                  <a:pt x="4695331" y="2247899"/>
                </a:moveTo>
                <a:lnTo>
                  <a:pt x="3471265" y="2247899"/>
                </a:lnTo>
                <a:lnTo>
                  <a:pt x="3643236" y="2578099"/>
                </a:lnTo>
                <a:lnTo>
                  <a:pt x="4877600" y="2578099"/>
                </a:lnTo>
                <a:lnTo>
                  <a:pt x="4695331" y="2247899"/>
                </a:lnTo>
                <a:close/>
              </a:path>
              <a:path w="7211695" h="2641600">
                <a:moveTo>
                  <a:pt x="7152830" y="1828799"/>
                </a:moveTo>
                <a:lnTo>
                  <a:pt x="7115052" y="1854199"/>
                </a:lnTo>
                <a:lnTo>
                  <a:pt x="7079932" y="1892299"/>
                </a:lnTo>
                <a:lnTo>
                  <a:pt x="7054941" y="1943099"/>
                </a:lnTo>
                <a:lnTo>
                  <a:pt x="7026894" y="1981199"/>
                </a:lnTo>
                <a:lnTo>
                  <a:pt x="6995789" y="2031999"/>
                </a:lnTo>
                <a:lnTo>
                  <a:pt x="6961627" y="2082799"/>
                </a:lnTo>
                <a:lnTo>
                  <a:pt x="6924408" y="2120899"/>
                </a:lnTo>
                <a:lnTo>
                  <a:pt x="6885908" y="2171699"/>
                </a:lnTo>
                <a:lnTo>
                  <a:pt x="6847905" y="2209799"/>
                </a:lnTo>
                <a:lnTo>
                  <a:pt x="6810398" y="2247899"/>
                </a:lnTo>
                <a:lnTo>
                  <a:pt x="6773385" y="2273299"/>
                </a:lnTo>
                <a:lnTo>
                  <a:pt x="6736867" y="2311399"/>
                </a:lnTo>
                <a:lnTo>
                  <a:pt x="6695877" y="2336799"/>
                </a:lnTo>
                <a:lnTo>
                  <a:pt x="6653145" y="2362199"/>
                </a:lnTo>
                <a:lnTo>
                  <a:pt x="6608671" y="2387599"/>
                </a:lnTo>
                <a:lnTo>
                  <a:pt x="6562456" y="2412999"/>
                </a:lnTo>
                <a:lnTo>
                  <a:pt x="6514499" y="2438399"/>
                </a:lnTo>
                <a:lnTo>
                  <a:pt x="6464800" y="2463799"/>
                </a:lnTo>
                <a:lnTo>
                  <a:pt x="6156342" y="2539999"/>
                </a:lnTo>
                <a:lnTo>
                  <a:pt x="6543434" y="2539999"/>
                </a:lnTo>
                <a:lnTo>
                  <a:pt x="6590863" y="2527299"/>
                </a:lnTo>
                <a:lnTo>
                  <a:pt x="6637179" y="2501899"/>
                </a:lnTo>
                <a:lnTo>
                  <a:pt x="6682384" y="2476499"/>
                </a:lnTo>
                <a:lnTo>
                  <a:pt x="6726476" y="2451099"/>
                </a:lnTo>
                <a:lnTo>
                  <a:pt x="6769456" y="2425699"/>
                </a:lnTo>
                <a:lnTo>
                  <a:pt x="6811323" y="2387599"/>
                </a:lnTo>
                <a:lnTo>
                  <a:pt x="6852078" y="2362199"/>
                </a:lnTo>
                <a:lnTo>
                  <a:pt x="6891720" y="2324099"/>
                </a:lnTo>
                <a:lnTo>
                  <a:pt x="6930250" y="2285999"/>
                </a:lnTo>
                <a:lnTo>
                  <a:pt x="6964787" y="2260599"/>
                </a:lnTo>
                <a:lnTo>
                  <a:pt x="6998382" y="2222499"/>
                </a:lnTo>
                <a:lnTo>
                  <a:pt x="7031039" y="2184399"/>
                </a:lnTo>
                <a:lnTo>
                  <a:pt x="7062756" y="2146299"/>
                </a:lnTo>
                <a:lnTo>
                  <a:pt x="7093536" y="2108199"/>
                </a:lnTo>
                <a:lnTo>
                  <a:pt x="7123379" y="2057399"/>
                </a:lnTo>
                <a:lnTo>
                  <a:pt x="7161924" y="2006599"/>
                </a:lnTo>
                <a:lnTo>
                  <a:pt x="7189455" y="1955799"/>
                </a:lnTo>
                <a:lnTo>
                  <a:pt x="7205973" y="1917699"/>
                </a:lnTo>
                <a:lnTo>
                  <a:pt x="7211479" y="1879599"/>
                </a:lnTo>
                <a:lnTo>
                  <a:pt x="7207814" y="1866899"/>
                </a:lnTo>
                <a:lnTo>
                  <a:pt x="7196818" y="1841499"/>
                </a:lnTo>
                <a:lnTo>
                  <a:pt x="7178491" y="1841499"/>
                </a:lnTo>
                <a:lnTo>
                  <a:pt x="7152830" y="1828799"/>
                </a:lnTo>
                <a:close/>
              </a:path>
              <a:path w="7211695" h="2641600">
                <a:moveTo>
                  <a:pt x="4099452" y="1168399"/>
                </a:moveTo>
                <a:lnTo>
                  <a:pt x="2900756" y="1168399"/>
                </a:lnTo>
                <a:lnTo>
                  <a:pt x="3404527" y="2120899"/>
                </a:lnTo>
                <a:lnTo>
                  <a:pt x="2871889" y="2133599"/>
                </a:lnTo>
                <a:lnTo>
                  <a:pt x="4632238" y="2133599"/>
                </a:lnTo>
                <a:lnTo>
                  <a:pt x="4099452" y="1168399"/>
                </a:lnTo>
                <a:close/>
              </a:path>
              <a:path w="7211695" h="2641600">
                <a:moveTo>
                  <a:pt x="6560370" y="177799"/>
                </a:moveTo>
                <a:lnTo>
                  <a:pt x="6078098" y="177799"/>
                </a:lnTo>
                <a:lnTo>
                  <a:pt x="6128128" y="190499"/>
                </a:lnTo>
                <a:lnTo>
                  <a:pt x="6177689" y="190499"/>
                </a:lnTo>
                <a:lnTo>
                  <a:pt x="6226780" y="203199"/>
                </a:lnTo>
                <a:lnTo>
                  <a:pt x="6275400" y="203199"/>
                </a:lnTo>
                <a:lnTo>
                  <a:pt x="6418442" y="241299"/>
                </a:lnTo>
                <a:lnTo>
                  <a:pt x="6465182" y="266699"/>
                </a:lnTo>
                <a:lnTo>
                  <a:pt x="6511451" y="279399"/>
                </a:lnTo>
                <a:lnTo>
                  <a:pt x="6557251" y="304799"/>
                </a:lnTo>
                <a:lnTo>
                  <a:pt x="6602010" y="330199"/>
                </a:lnTo>
                <a:lnTo>
                  <a:pt x="6645154" y="355599"/>
                </a:lnTo>
                <a:lnTo>
                  <a:pt x="6686682" y="380999"/>
                </a:lnTo>
                <a:lnTo>
                  <a:pt x="6726594" y="406399"/>
                </a:lnTo>
                <a:lnTo>
                  <a:pt x="6764890" y="431799"/>
                </a:lnTo>
                <a:lnTo>
                  <a:pt x="6801569" y="469899"/>
                </a:lnTo>
                <a:lnTo>
                  <a:pt x="6836633" y="495299"/>
                </a:lnTo>
                <a:lnTo>
                  <a:pt x="6870081" y="533399"/>
                </a:lnTo>
                <a:lnTo>
                  <a:pt x="6901913" y="571499"/>
                </a:lnTo>
                <a:lnTo>
                  <a:pt x="6932130" y="596899"/>
                </a:lnTo>
                <a:lnTo>
                  <a:pt x="6960730" y="634999"/>
                </a:lnTo>
                <a:lnTo>
                  <a:pt x="6984721" y="673099"/>
                </a:lnTo>
                <a:lnTo>
                  <a:pt x="7006934" y="698499"/>
                </a:lnTo>
                <a:lnTo>
                  <a:pt x="7027368" y="711199"/>
                </a:lnTo>
                <a:lnTo>
                  <a:pt x="7066470" y="711199"/>
                </a:lnTo>
                <a:lnTo>
                  <a:pt x="7076023" y="698499"/>
                </a:lnTo>
                <a:lnTo>
                  <a:pt x="7085126" y="698499"/>
                </a:lnTo>
                <a:lnTo>
                  <a:pt x="7092903" y="685799"/>
                </a:lnTo>
                <a:lnTo>
                  <a:pt x="7098460" y="673099"/>
                </a:lnTo>
                <a:lnTo>
                  <a:pt x="7101794" y="673099"/>
                </a:lnTo>
                <a:lnTo>
                  <a:pt x="7097962" y="634999"/>
                </a:lnTo>
                <a:lnTo>
                  <a:pt x="7083128" y="596899"/>
                </a:lnTo>
                <a:lnTo>
                  <a:pt x="7058406" y="558799"/>
                </a:lnTo>
                <a:lnTo>
                  <a:pt x="7023794" y="520699"/>
                </a:lnTo>
                <a:lnTo>
                  <a:pt x="6979293" y="469899"/>
                </a:lnTo>
                <a:lnTo>
                  <a:pt x="6924903" y="419099"/>
                </a:lnTo>
                <a:lnTo>
                  <a:pt x="6887176" y="380999"/>
                </a:lnTo>
                <a:lnTo>
                  <a:pt x="6848755" y="355599"/>
                </a:lnTo>
                <a:lnTo>
                  <a:pt x="6809640" y="317499"/>
                </a:lnTo>
                <a:lnTo>
                  <a:pt x="6769830" y="292099"/>
                </a:lnTo>
                <a:lnTo>
                  <a:pt x="6729326" y="266699"/>
                </a:lnTo>
                <a:lnTo>
                  <a:pt x="6688128" y="241299"/>
                </a:lnTo>
                <a:lnTo>
                  <a:pt x="6646236" y="215899"/>
                </a:lnTo>
                <a:lnTo>
                  <a:pt x="6603650" y="203199"/>
                </a:lnTo>
                <a:lnTo>
                  <a:pt x="6560370" y="177799"/>
                </a:lnTo>
                <a:close/>
              </a:path>
            </a:pathLst>
          </a:custGeom>
          <a:solidFill>
            <a:srgbClr val="FFFF00"/>
          </a:solidFill>
        </p:spPr>
        <p:txBody>
          <a:bodyPr wrap="square" lIns="0" tIns="0" rIns="0" bIns="0" rtlCol="0"/>
          <a:lstStyle/>
          <a:p>
            <a:endParaRPr/>
          </a:p>
        </p:txBody>
      </p:sp>
      <p:sp>
        <p:nvSpPr>
          <p:cNvPr id="3" name="TextBox 2">
            <a:extLst>
              <a:ext uri="{FF2B5EF4-FFF2-40B4-BE49-F238E27FC236}">
                <a16:creationId xmlns:a16="http://schemas.microsoft.com/office/drawing/2014/main" id="{65B39316-95D2-4363-92E8-15E6B7399460}"/>
              </a:ext>
            </a:extLst>
          </p:cNvPr>
          <p:cNvSpPr txBox="1"/>
          <p:nvPr/>
        </p:nvSpPr>
        <p:spPr>
          <a:xfrm>
            <a:off x="2853110" y="4404049"/>
            <a:ext cx="7211695" cy="923330"/>
          </a:xfrm>
          <a:prstGeom prst="rect">
            <a:avLst/>
          </a:prstGeom>
          <a:noFill/>
        </p:spPr>
        <p:txBody>
          <a:bodyPr wrap="square" rtlCol="0">
            <a:spAutoFit/>
          </a:bodyPr>
          <a:lstStyle/>
          <a:p>
            <a:r>
              <a:rPr lang="en-US" dirty="0">
                <a:solidFill>
                  <a:srgbClr val="FFFF00"/>
                </a:solidFill>
              </a:rPr>
              <a:t>District Contact Information</a:t>
            </a:r>
          </a:p>
          <a:p>
            <a:r>
              <a:rPr lang="en-US" dirty="0">
                <a:solidFill>
                  <a:srgbClr val="FFFF00"/>
                </a:solidFill>
              </a:rPr>
              <a:t>Dr. Peter Straker: </a:t>
            </a:r>
            <a:r>
              <a:rPr lang="en-US" dirty="0">
                <a:solidFill>
                  <a:srgbClr val="FFFF00"/>
                </a:solidFill>
                <a:hlinkClick r:id="rId2"/>
              </a:rPr>
              <a:t>peter.straker@osceolaschools.net</a:t>
            </a:r>
            <a:r>
              <a:rPr lang="en-US" dirty="0">
                <a:solidFill>
                  <a:srgbClr val="FFFF00"/>
                </a:solidFill>
              </a:rPr>
              <a:t>  </a:t>
            </a:r>
            <a:r>
              <a:rPr lang="en-US" dirty="0" err="1">
                <a:solidFill>
                  <a:srgbClr val="FFFF00"/>
                </a:solidFill>
              </a:rPr>
              <a:t>ext</a:t>
            </a:r>
            <a:r>
              <a:rPr lang="en-US" dirty="0">
                <a:solidFill>
                  <a:srgbClr val="FFFF00"/>
                </a:solidFill>
              </a:rPr>
              <a:t> 66016</a:t>
            </a:r>
          </a:p>
          <a:p>
            <a:r>
              <a:rPr lang="en-US" dirty="0">
                <a:solidFill>
                  <a:srgbClr val="FFFF00"/>
                </a:solidFill>
              </a:rPr>
              <a:t>Britt Bell: </a:t>
            </a:r>
            <a:r>
              <a:rPr lang="en-US" u="sng" dirty="0">
                <a:solidFill>
                  <a:srgbClr val="0070C0"/>
                </a:solidFill>
              </a:rPr>
              <a:t>britt.bell</a:t>
            </a:r>
            <a:r>
              <a:rPr lang="en-US" dirty="0">
                <a:solidFill>
                  <a:srgbClr val="FFFF00"/>
                </a:solidFill>
                <a:hlinkClick r:id="rId3"/>
              </a:rPr>
              <a:t>@osceolaschools.net</a:t>
            </a:r>
            <a:r>
              <a:rPr lang="en-US" dirty="0">
                <a:solidFill>
                  <a:srgbClr val="FFFF00"/>
                </a:solidFill>
              </a:rPr>
              <a:t>  </a:t>
            </a:r>
            <a:r>
              <a:rPr lang="en-US" dirty="0" err="1">
                <a:solidFill>
                  <a:srgbClr val="FFFF00"/>
                </a:solidFill>
              </a:rPr>
              <a:t>ext</a:t>
            </a:r>
            <a:r>
              <a:rPr lang="en-US" dirty="0">
                <a:solidFill>
                  <a:srgbClr val="FFFF00"/>
                </a:solidFill>
              </a:rPr>
              <a:t> 66017</a:t>
            </a:r>
          </a:p>
        </p:txBody>
      </p:sp>
      <p:sp>
        <p:nvSpPr>
          <p:cNvPr id="4" name="TextBox 3">
            <a:extLst>
              <a:ext uri="{FF2B5EF4-FFF2-40B4-BE49-F238E27FC236}">
                <a16:creationId xmlns:a16="http://schemas.microsoft.com/office/drawing/2014/main" id="{23D2BF2B-40C8-4E84-B381-3044507E2867}"/>
              </a:ext>
            </a:extLst>
          </p:cNvPr>
          <p:cNvSpPr txBox="1"/>
          <p:nvPr/>
        </p:nvSpPr>
        <p:spPr>
          <a:xfrm>
            <a:off x="2853110" y="2721114"/>
            <a:ext cx="6765990" cy="707886"/>
          </a:xfrm>
          <a:prstGeom prst="rect">
            <a:avLst/>
          </a:prstGeom>
          <a:noFill/>
        </p:spPr>
        <p:txBody>
          <a:bodyPr wrap="square" rtlCol="0">
            <a:spAutoFit/>
          </a:bodyPr>
          <a:lstStyle/>
          <a:p>
            <a:pPr algn="ctr"/>
            <a:r>
              <a:rPr lang="en-US" sz="4000" dirty="0">
                <a:solidFill>
                  <a:srgbClr val="FFFF00"/>
                </a:solidFill>
              </a:rPr>
              <a:t>SCHOOL TRAINING 2019-2020</a:t>
            </a:r>
          </a:p>
        </p:txBody>
      </p:sp>
    </p:spTree>
    <p:extLst>
      <p:ext uri="{BB962C8B-B14F-4D97-AF65-F5344CB8AC3E}">
        <p14:creationId xmlns:p14="http://schemas.microsoft.com/office/powerpoint/2010/main" val="1132858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0767" y="763777"/>
            <a:ext cx="4434205" cy="509270"/>
          </a:xfrm>
          <a:prstGeom prst="rect">
            <a:avLst/>
          </a:prstGeom>
        </p:spPr>
        <p:txBody>
          <a:bodyPr vert="horz" wrap="square" lIns="0" tIns="0" rIns="0" bIns="0" rtlCol="0" anchor="ctr">
            <a:spAutoFit/>
          </a:bodyPr>
          <a:lstStyle/>
          <a:p>
            <a:pPr marL="12700">
              <a:lnSpc>
                <a:spcPct val="100000"/>
              </a:lnSpc>
            </a:pPr>
            <a:r>
              <a:rPr sz="3200" dirty="0">
                <a:solidFill>
                  <a:srgbClr val="FFFF00"/>
                </a:solidFill>
                <a:latin typeface="Century Gothic"/>
                <a:cs typeface="Century Gothic"/>
              </a:rPr>
              <a:t>Mid-Year</a:t>
            </a:r>
            <a:r>
              <a:rPr sz="3200" spc="-85" dirty="0">
                <a:solidFill>
                  <a:srgbClr val="FFFF00"/>
                </a:solidFill>
                <a:latin typeface="Century Gothic"/>
                <a:cs typeface="Century Gothic"/>
              </a:rPr>
              <a:t> </a:t>
            </a:r>
            <a:r>
              <a:rPr sz="3200" spc="-5" dirty="0">
                <a:solidFill>
                  <a:srgbClr val="FFFF00"/>
                </a:solidFill>
                <a:latin typeface="Century Gothic"/>
                <a:cs typeface="Century Gothic"/>
              </a:rPr>
              <a:t>Expectations</a:t>
            </a:r>
            <a:endParaRPr sz="3200" dirty="0">
              <a:latin typeface="Century Gothic"/>
              <a:cs typeface="Century Gothic"/>
            </a:endParaRPr>
          </a:p>
        </p:txBody>
      </p:sp>
      <p:sp>
        <p:nvSpPr>
          <p:cNvPr id="3" name="object 3"/>
          <p:cNvSpPr txBox="1"/>
          <p:nvPr/>
        </p:nvSpPr>
        <p:spPr>
          <a:xfrm>
            <a:off x="1430767" y="1690062"/>
            <a:ext cx="8735060" cy="3477875"/>
          </a:xfrm>
          <a:prstGeom prst="rect">
            <a:avLst/>
          </a:prstGeom>
        </p:spPr>
        <p:txBody>
          <a:bodyPr vert="horz" wrap="square" lIns="0" tIns="0" rIns="0" bIns="0" rtlCol="0">
            <a:spAutoFit/>
          </a:bodyPr>
          <a:lstStyle/>
          <a:p>
            <a:pPr marL="355600" marR="327660" indent="-342900">
              <a:buFont typeface="Arial"/>
              <a:buChar char="•"/>
              <a:tabLst>
                <a:tab pos="354965" algn="l"/>
                <a:tab pos="355600" algn="l"/>
              </a:tabLst>
            </a:pPr>
            <a:r>
              <a:rPr sz="2400" dirty="0">
                <a:solidFill>
                  <a:srgbClr val="FFFFFF"/>
                </a:solidFill>
                <a:latin typeface="Century Gothic"/>
                <a:cs typeface="Century Gothic"/>
              </a:rPr>
              <a:t>Meaningful </a:t>
            </a:r>
            <a:r>
              <a:rPr sz="2400" spc="-5" dirty="0">
                <a:solidFill>
                  <a:srgbClr val="FFFFFF"/>
                </a:solidFill>
                <a:latin typeface="Century Gothic"/>
                <a:cs typeface="Century Gothic"/>
              </a:rPr>
              <a:t>stakeholder </a:t>
            </a:r>
            <a:r>
              <a:rPr sz="2400" dirty="0">
                <a:solidFill>
                  <a:srgbClr val="FFFFFF"/>
                </a:solidFill>
                <a:latin typeface="Century Gothic"/>
                <a:cs typeface="Century Gothic"/>
              </a:rPr>
              <a:t>input </a:t>
            </a:r>
            <a:r>
              <a:rPr sz="2400" spc="5" dirty="0">
                <a:solidFill>
                  <a:srgbClr val="FFFFFF"/>
                </a:solidFill>
                <a:latin typeface="Century Gothic"/>
                <a:cs typeface="Century Gothic"/>
              </a:rPr>
              <a:t>is </a:t>
            </a:r>
            <a:r>
              <a:rPr sz="2400" dirty="0">
                <a:solidFill>
                  <a:srgbClr val="FFFFFF"/>
                </a:solidFill>
                <a:latin typeface="Century Gothic"/>
                <a:cs typeface="Century Gothic"/>
              </a:rPr>
              <a:t>vital to the </a:t>
            </a:r>
            <a:r>
              <a:rPr sz="2400" spc="-5" dirty="0">
                <a:solidFill>
                  <a:srgbClr val="FFFFFF"/>
                </a:solidFill>
                <a:latin typeface="Century Gothic"/>
                <a:cs typeface="Century Gothic"/>
              </a:rPr>
              <a:t>school  </a:t>
            </a:r>
            <a:r>
              <a:rPr lang="en-US" sz="2400" spc="-5" dirty="0">
                <a:solidFill>
                  <a:srgbClr val="FFFFFF"/>
                </a:solidFill>
                <a:latin typeface="Century Gothic"/>
                <a:cs typeface="Century Gothic"/>
              </a:rPr>
              <a:t>and </a:t>
            </a:r>
            <a:r>
              <a:rPr sz="2400" dirty="0">
                <a:solidFill>
                  <a:srgbClr val="FFFFFF"/>
                </a:solidFill>
                <a:latin typeface="Century Gothic"/>
                <a:cs typeface="Century Gothic"/>
              </a:rPr>
              <a:t>district</a:t>
            </a:r>
            <a:r>
              <a:rPr sz="2400" spc="-5" dirty="0">
                <a:solidFill>
                  <a:srgbClr val="FFFFFF"/>
                </a:solidFill>
                <a:latin typeface="Century Gothic"/>
                <a:cs typeface="Century Gothic"/>
              </a:rPr>
              <a:t>.</a:t>
            </a:r>
            <a:endParaRPr sz="2400" dirty="0">
              <a:latin typeface="Century Gothic"/>
              <a:cs typeface="Century Gothic"/>
            </a:endParaRPr>
          </a:p>
          <a:p>
            <a:pPr marL="355600" marR="5080" indent="-342900">
              <a:spcBef>
                <a:spcPts val="575"/>
              </a:spcBef>
              <a:buFont typeface="Arial"/>
              <a:buChar char="•"/>
              <a:tabLst>
                <a:tab pos="354965" algn="l"/>
                <a:tab pos="355600" algn="l"/>
              </a:tabLst>
            </a:pPr>
            <a:r>
              <a:rPr sz="2400" spc="-5" dirty="0">
                <a:solidFill>
                  <a:srgbClr val="FFFFFF"/>
                </a:solidFill>
                <a:latin typeface="Century Gothic"/>
                <a:cs typeface="Century Gothic"/>
              </a:rPr>
              <a:t>Each School </a:t>
            </a:r>
            <a:r>
              <a:rPr sz="2400" dirty="0">
                <a:solidFill>
                  <a:srgbClr val="FFFFFF"/>
                </a:solidFill>
                <a:latin typeface="Century Gothic"/>
                <a:cs typeface="Century Gothic"/>
              </a:rPr>
              <a:t>Advisory Council </a:t>
            </a:r>
            <a:r>
              <a:rPr sz="2400" spc="-10" dirty="0">
                <a:solidFill>
                  <a:srgbClr val="FFFFFF"/>
                </a:solidFill>
                <a:latin typeface="Century Gothic"/>
                <a:cs typeface="Century Gothic"/>
              </a:rPr>
              <a:t>(SAC), </a:t>
            </a:r>
            <a:r>
              <a:rPr sz="2400" spc="5" dirty="0">
                <a:solidFill>
                  <a:srgbClr val="FFFFFF"/>
                </a:solidFill>
                <a:latin typeface="Century Gothic"/>
                <a:cs typeface="Century Gothic"/>
              </a:rPr>
              <a:t>in </a:t>
            </a:r>
            <a:r>
              <a:rPr sz="2400" dirty="0">
                <a:solidFill>
                  <a:srgbClr val="FFFFFF"/>
                </a:solidFill>
                <a:latin typeface="Century Gothic"/>
                <a:cs typeface="Century Gothic"/>
              </a:rPr>
              <a:t>cooperation  with various identified community </a:t>
            </a:r>
            <a:r>
              <a:rPr sz="2400" spc="-5" dirty="0">
                <a:solidFill>
                  <a:srgbClr val="FFFFFF"/>
                </a:solidFill>
                <a:latin typeface="Century Gothic"/>
                <a:cs typeface="Century Gothic"/>
              </a:rPr>
              <a:t>stakeholders </a:t>
            </a:r>
            <a:r>
              <a:rPr sz="2400" dirty="0">
                <a:solidFill>
                  <a:srgbClr val="FFFFFF"/>
                </a:solidFill>
                <a:latin typeface="Century Gothic"/>
                <a:cs typeface="Century Gothic"/>
              </a:rPr>
              <a:t>that  </a:t>
            </a:r>
            <a:r>
              <a:rPr sz="2400" spc="-5" dirty="0">
                <a:solidFill>
                  <a:srgbClr val="FFFFFF"/>
                </a:solidFill>
                <a:latin typeface="Century Gothic"/>
                <a:cs typeface="Century Gothic"/>
              </a:rPr>
              <a:t>work </a:t>
            </a:r>
            <a:r>
              <a:rPr sz="2400" dirty="0">
                <a:solidFill>
                  <a:srgbClr val="FFFFFF"/>
                </a:solidFill>
                <a:latin typeface="Century Gothic"/>
                <a:cs typeface="Century Gothic"/>
              </a:rPr>
              <a:t>with the </a:t>
            </a:r>
            <a:r>
              <a:rPr sz="2400" spc="-5" dirty="0">
                <a:solidFill>
                  <a:srgbClr val="FFFFFF"/>
                </a:solidFill>
                <a:latin typeface="Century Gothic"/>
                <a:cs typeface="Century Gothic"/>
              </a:rPr>
              <a:t>school, </a:t>
            </a:r>
            <a:r>
              <a:rPr sz="2400" spc="5" dirty="0">
                <a:solidFill>
                  <a:srgbClr val="FFFFFF"/>
                </a:solidFill>
                <a:latin typeface="Century Gothic"/>
                <a:cs typeface="Century Gothic"/>
              </a:rPr>
              <a:t>is </a:t>
            </a:r>
            <a:r>
              <a:rPr sz="2400" dirty="0">
                <a:solidFill>
                  <a:srgbClr val="FFFFFF"/>
                </a:solidFill>
                <a:latin typeface="Century Gothic"/>
                <a:cs typeface="Century Gothic"/>
              </a:rPr>
              <a:t>to </a:t>
            </a:r>
            <a:r>
              <a:rPr sz="2400" spc="-5" dirty="0">
                <a:solidFill>
                  <a:srgbClr val="FFFFFF"/>
                </a:solidFill>
                <a:latin typeface="Century Gothic"/>
                <a:cs typeface="Century Gothic"/>
              </a:rPr>
              <a:t>conduct an </a:t>
            </a:r>
            <a:r>
              <a:rPr sz="2400" dirty="0">
                <a:solidFill>
                  <a:srgbClr val="FFFFFF"/>
                </a:solidFill>
                <a:latin typeface="Century Gothic"/>
                <a:cs typeface="Century Gothic"/>
              </a:rPr>
              <a:t>annual midyear  </a:t>
            </a:r>
            <a:r>
              <a:rPr lang="en-US" sz="2400" dirty="0">
                <a:solidFill>
                  <a:srgbClr val="FFFFFF"/>
                </a:solidFill>
                <a:latin typeface="Century Gothic"/>
                <a:cs typeface="Century Gothic"/>
              </a:rPr>
              <a:t>reflection as part of the SIP process and submit to FLDOE through the CIMs Platform</a:t>
            </a:r>
            <a:r>
              <a:rPr sz="2400" dirty="0">
                <a:solidFill>
                  <a:srgbClr val="FFFFFF"/>
                </a:solidFill>
                <a:latin typeface="Century Gothic"/>
                <a:cs typeface="Century Gothic"/>
              </a:rPr>
              <a:t>.</a:t>
            </a:r>
            <a:r>
              <a:rPr lang="en-US" sz="2400" dirty="0">
                <a:solidFill>
                  <a:srgbClr val="FFFFFF"/>
                </a:solidFill>
                <a:latin typeface="Century Gothic"/>
                <a:cs typeface="Century Gothic"/>
              </a:rPr>
              <a:t> </a:t>
            </a:r>
          </a:p>
          <a:p>
            <a:pPr marL="355600" marR="5080" indent="-342900">
              <a:spcBef>
                <a:spcPts val="575"/>
              </a:spcBef>
              <a:buFont typeface="Arial"/>
              <a:buChar char="•"/>
              <a:tabLst>
                <a:tab pos="354965" algn="l"/>
                <a:tab pos="355600" algn="l"/>
              </a:tabLst>
            </a:pPr>
            <a:r>
              <a:rPr lang="en-US" sz="2400" dirty="0">
                <a:solidFill>
                  <a:srgbClr val="FFFFFF"/>
                </a:solidFill>
                <a:latin typeface="Century Gothic"/>
                <a:cs typeface="Century Gothic"/>
              </a:rPr>
              <a:t>Agenda and minutes will be submitted to the Office of School Improvement in January 2019</a:t>
            </a:r>
            <a:endParaRPr sz="2400" dirty="0">
              <a:latin typeface="Century Gothic"/>
              <a:cs typeface="Century Gothic"/>
            </a:endParaRPr>
          </a:p>
        </p:txBody>
      </p:sp>
      <p:sp>
        <p:nvSpPr>
          <p:cNvPr id="8" name="object 8"/>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9" name="Picture 8">
            <a:extLst>
              <a:ext uri="{FF2B5EF4-FFF2-40B4-BE49-F238E27FC236}">
                <a16:creationId xmlns:a16="http://schemas.microsoft.com/office/drawing/2014/main" id="{7CBEAAAE-0210-4E86-9454-71C53732AF68}"/>
              </a:ext>
            </a:extLst>
          </p:cNvPr>
          <p:cNvPicPr>
            <a:picLocks noChangeAspect="1"/>
          </p:cNvPicPr>
          <p:nvPr/>
        </p:nvPicPr>
        <p:blipFill>
          <a:blip r:embed="rId2"/>
          <a:stretch>
            <a:fillRect/>
          </a:stretch>
        </p:blipFill>
        <p:spPr>
          <a:xfrm>
            <a:off x="10185318" y="222401"/>
            <a:ext cx="1841152" cy="1188823"/>
          </a:xfrm>
          <a:prstGeom prst="rect">
            <a:avLst/>
          </a:prstGeom>
        </p:spPr>
      </p:pic>
    </p:spTree>
    <p:extLst>
      <p:ext uri="{BB962C8B-B14F-4D97-AF65-F5344CB8AC3E}">
        <p14:creationId xmlns:p14="http://schemas.microsoft.com/office/powerpoint/2010/main" val="239181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5731" y="141287"/>
            <a:ext cx="5370195" cy="509270"/>
          </a:xfrm>
          <a:prstGeom prst="rect">
            <a:avLst/>
          </a:prstGeom>
        </p:spPr>
        <p:txBody>
          <a:bodyPr vert="horz" wrap="square" lIns="0" tIns="0" rIns="0" bIns="0" rtlCol="0" anchor="ctr">
            <a:spAutoFit/>
          </a:bodyPr>
          <a:lstStyle/>
          <a:p>
            <a:pPr marL="12700">
              <a:lnSpc>
                <a:spcPct val="100000"/>
              </a:lnSpc>
            </a:pPr>
            <a:r>
              <a:rPr sz="3200" dirty="0">
                <a:solidFill>
                  <a:srgbClr val="FFFF00"/>
                </a:solidFill>
              </a:rPr>
              <a:t>School Improvement</a:t>
            </a:r>
            <a:r>
              <a:rPr sz="3200" spc="-70" dirty="0">
                <a:solidFill>
                  <a:srgbClr val="FFFF00"/>
                </a:solidFill>
              </a:rPr>
              <a:t> </a:t>
            </a:r>
            <a:r>
              <a:rPr sz="3200" spc="-5" dirty="0">
                <a:solidFill>
                  <a:srgbClr val="FFFF00"/>
                </a:solidFill>
              </a:rPr>
              <a:t>Funds</a:t>
            </a:r>
            <a:endParaRPr sz="3200" dirty="0"/>
          </a:p>
        </p:txBody>
      </p:sp>
      <p:sp>
        <p:nvSpPr>
          <p:cNvPr id="3" name="object 3"/>
          <p:cNvSpPr txBox="1"/>
          <p:nvPr/>
        </p:nvSpPr>
        <p:spPr>
          <a:xfrm>
            <a:off x="1135731" y="699609"/>
            <a:ext cx="8223250" cy="5988819"/>
          </a:xfrm>
          <a:prstGeom prst="rect">
            <a:avLst/>
          </a:prstGeom>
        </p:spPr>
        <p:txBody>
          <a:bodyPr vert="horz" wrap="square" lIns="0" tIns="0" rIns="0" bIns="0" rtlCol="0">
            <a:spAutoFit/>
          </a:bodyPr>
          <a:lstStyle/>
          <a:p>
            <a:pPr marL="355600" marR="137795" indent="-342900">
              <a:buFont typeface="Arial"/>
              <a:buChar char="•"/>
              <a:tabLst>
                <a:tab pos="354965" algn="l"/>
                <a:tab pos="355600" algn="l"/>
              </a:tabLst>
            </a:pPr>
            <a:r>
              <a:rPr sz="2000" dirty="0">
                <a:solidFill>
                  <a:srgbClr val="FFFFFF"/>
                </a:solidFill>
                <a:latin typeface="Century Gothic"/>
                <a:cs typeface="Century Gothic"/>
              </a:rPr>
              <a:t>Funds </a:t>
            </a:r>
            <a:r>
              <a:rPr sz="2000" spc="-5" dirty="0">
                <a:solidFill>
                  <a:srgbClr val="FFFFFF"/>
                </a:solidFill>
                <a:latin typeface="Century Gothic"/>
                <a:cs typeface="Century Gothic"/>
              </a:rPr>
              <a:t>can </a:t>
            </a:r>
            <a:r>
              <a:rPr sz="2000" dirty="0">
                <a:solidFill>
                  <a:srgbClr val="FFFFFF"/>
                </a:solidFill>
                <a:latin typeface="Century Gothic"/>
                <a:cs typeface="Century Gothic"/>
              </a:rPr>
              <a:t>be used </a:t>
            </a:r>
            <a:r>
              <a:rPr sz="2000" spc="-5" dirty="0">
                <a:solidFill>
                  <a:srgbClr val="FFFFFF"/>
                </a:solidFill>
                <a:latin typeface="Century Gothic"/>
                <a:cs typeface="Century Gothic"/>
              </a:rPr>
              <a:t>for School </a:t>
            </a:r>
            <a:r>
              <a:rPr sz="2000" dirty="0">
                <a:solidFill>
                  <a:srgbClr val="FFFFFF"/>
                </a:solidFill>
                <a:latin typeface="Century Gothic"/>
                <a:cs typeface="Century Gothic"/>
              </a:rPr>
              <a:t>Improvement Plan development  </a:t>
            </a:r>
            <a:r>
              <a:rPr sz="2000" spc="-5" dirty="0">
                <a:solidFill>
                  <a:srgbClr val="FFFFFF"/>
                </a:solidFill>
                <a:latin typeface="Century Gothic"/>
                <a:cs typeface="Century Gothic"/>
              </a:rPr>
              <a:t>or </a:t>
            </a:r>
            <a:r>
              <a:rPr sz="2000" dirty="0">
                <a:solidFill>
                  <a:srgbClr val="FFFFFF"/>
                </a:solidFill>
                <a:latin typeface="Century Gothic"/>
                <a:cs typeface="Century Gothic"/>
              </a:rPr>
              <a:t>implementation</a:t>
            </a:r>
            <a:r>
              <a:rPr sz="2000" spc="-110" dirty="0">
                <a:solidFill>
                  <a:srgbClr val="FFFFFF"/>
                </a:solidFill>
                <a:latin typeface="Century Gothic"/>
                <a:cs typeface="Century Gothic"/>
              </a:rPr>
              <a:t> </a:t>
            </a:r>
            <a:r>
              <a:rPr sz="2000" spc="-5" dirty="0">
                <a:solidFill>
                  <a:srgbClr val="FFFFFF"/>
                </a:solidFill>
                <a:latin typeface="Century Gothic"/>
                <a:cs typeface="Century Gothic"/>
              </a:rPr>
              <a:t>only.</a:t>
            </a:r>
            <a:endParaRPr sz="2000" dirty="0">
              <a:latin typeface="Century Gothic"/>
              <a:cs typeface="Century Gothic"/>
            </a:endParaRPr>
          </a:p>
          <a:p>
            <a:pPr marL="355600" marR="36830" indent="-342900">
              <a:spcBef>
                <a:spcPts val="480"/>
              </a:spcBef>
              <a:buFont typeface="Arial"/>
              <a:buChar char="•"/>
              <a:tabLst>
                <a:tab pos="354965" algn="l"/>
                <a:tab pos="355600" algn="l"/>
              </a:tabLst>
            </a:pPr>
            <a:r>
              <a:rPr sz="2000" spc="-5" dirty="0">
                <a:solidFill>
                  <a:srgbClr val="FFFFFF"/>
                </a:solidFill>
                <a:latin typeface="Century Gothic"/>
                <a:cs typeface="Century Gothic"/>
              </a:rPr>
              <a:t>SACs </a:t>
            </a:r>
            <a:r>
              <a:rPr sz="2000" dirty="0">
                <a:solidFill>
                  <a:srgbClr val="FFFFFF"/>
                </a:solidFill>
                <a:latin typeface="Century Gothic"/>
                <a:cs typeface="Century Gothic"/>
              </a:rPr>
              <a:t>must reference </a:t>
            </a:r>
            <a:r>
              <a:rPr sz="2000" spc="-5" dirty="0">
                <a:solidFill>
                  <a:srgbClr val="FFFFFF"/>
                </a:solidFill>
                <a:latin typeface="Century Gothic"/>
                <a:cs typeface="Century Gothic"/>
              </a:rPr>
              <a:t>specific </a:t>
            </a:r>
            <a:r>
              <a:rPr sz="2000" dirty="0">
                <a:solidFill>
                  <a:srgbClr val="FFFFFF"/>
                </a:solidFill>
                <a:latin typeface="Century Gothic"/>
                <a:cs typeface="Century Gothic"/>
              </a:rPr>
              <a:t>objectives </a:t>
            </a:r>
            <a:r>
              <a:rPr sz="2000" spc="-5" dirty="0">
                <a:solidFill>
                  <a:srgbClr val="FFFFFF"/>
                </a:solidFill>
                <a:latin typeface="Century Gothic"/>
                <a:cs typeface="Century Gothic"/>
              </a:rPr>
              <a:t>and/or </a:t>
            </a:r>
            <a:r>
              <a:rPr sz="2000" dirty="0">
                <a:solidFill>
                  <a:srgbClr val="FFFFFF"/>
                </a:solidFill>
                <a:latin typeface="Century Gothic"/>
                <a:cs typeface="Century Gothic"/>
              </a:rPr>
              <a:t>strategies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a:t>
            </a:r>
            <a:r>
              <a:rPr sz="2000" spc="-85" dirty="0">
                <a:solidFill>
                  <a:srgbClr val="FFFFFF"/>
                </a:solidFill>
                <a:latin typeface="Century Gothic"/>
                <a:cs typeface="Century Gothic"/>
              </a:rPr>
              <a:t> </a:t>
            </a:r>
            <a:r>
              <a:rPr sz="2000" dirty="0">
                <a:solidFill>
                  <a:srgbClr val="FFFFFF"/>
                </a:solidFill>
                <a:latin typeface="Century Gothic"/>
                <a:cs typeface="Century Gothic"/>
              </a:rPr>
              <a:t>Plan.</a:t>
            </a:r>
            <a:endParaRPr sz="2000" dirty="0">
              <a:latin typeface="Century Gothic"/>
              <a:cs typeface="Century Gothic"/>
            </a:endParaRPr>
          </a:p>
          <a:p>
            <a:pPr marL="355600" marR="972819" indent="-342900">
              <a:spcBef>
                <a:spcPts val="480"/>
              </a:spcBef>
              <a:buFont typeface="Arial"/>
              <a:buChar char="•"/>
              <a:tabLst>
                <a:tab pos="354965" algn="l"/>
                <a:tab pos="355600" algn="l"/>
              </a:tabLst>
            </a:pPr>
            <a:r>
              <a:rPr sz="2000"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 Council decides on how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 Funds will be</a:t>
            </a:r>
            <a:r>
              <a:rPr sz="2000" spc="-135" dirty="0">
                <a:solidFill>
                  <a:srgbClr val="FFFFFF"/>
                </a:solidFill>
                <a:latin typeface="Century Gothic"/>
                <a:cs typeface="Century Gothic"/>
              </a:rPr>
              <a:t> </a:t>
            </a:r>
            <a:r>
              <a:rPr sz="2000" spc="5" dirty="0">
                <a:solidFill>
                  <a:srgbClr val="FFFFFF"/>
                </a:solidFill>
                <a:latin typeface="Century Gothic"/>
                <a:cs typeface="Century Gothic"/>
              </a:rPr>
              <a:t>spent.</a:t>
            </a:r>
            <a:endParaRPr lang="en-US" sz="2000" spc="5" dirty="0">
              <a:solidFill>
                <a:srgbClr val="FFFFFF"/>
              </a:solidFill>
              <a:latin typeface="Century Gothic"/>
              <a:cs typeface="Century Gothic"/>
            </a:endParaRPr>
          </a:p>
          <a:p>
            <a:pPr marL="355600" marR="972819" indent="-342900">
              <a:spcBef>
                <a:spcPts val="480"/>
              </a:spcBef>
              <a:buFont typeface="Arial"/>
              <a:buChar char="•"/>
              <a:tabLst>
                <a:tab pos="354965" algn="l"/>
                <a:tab pos="355600" algn="l"/>
              </a:tabLst>
            </a:pPr>
            <a:r>
              <a:rPr lang="en-US" sz="2000" spc="5" dirty="0">
                <a:solidFill>
                  <a:srgbClr val="FFFFFF"/>
                </a:solidFill>
                <a:latin typeface="Century Gothic"/>
                <a:cs typeface="Century Gothic"/>
              </a:rPr>
              <a:t>SAC funds must be spent on the needs of the individual school and cannot be transferred between schools.</a:t>
            </a:r>
            <a:endParaRPr sz="2000" dirty="0">
              <a:latin typeface="Century Gothic"/>
              <a:cs typeface="Century Gothic"/>
            </a:endParaRPr>
          </a:p>
          <a:p>
            <a:pPr marL="355600" marR="494665" indent="-342900">
              <a:spcBef>
                <a:spcPts val="480"/>
              </a:spcBef>
              <a:buFont typeface="Arial"/>
              <a:buChar char="•"/>
              <a:tabLst>
                <a:tab pos="354965" algn="l"/>
                <a:tab pos="355600" algn="l"/>
              </a:tabLst>
            </a:pPr>
            <a:r>
              <a:rPr sz="2000" dirty="0">
                <a:solidFill>
                  <a:srgbClr val="FFFFFF"/>
                </a:solidFill>
                <a:latin typeface="Century Gothic"/>
                <a:cs typeface="Century Gothic"/>
              </a:rPr>
              <a:t>The </a:t>
            </a:r>
            <a:r>
              <a:rPr sz="2000" spc="-5" dirty="0">
                <a:solidFill>
                  <a:srgbClr val="FFFFFF"/>
                </a:solidFill>
                <a:latin typeface="Century Gothic"/>
                <a:cs typeface="Century Gothic"/>
              </a:rPr>
              <a:t>principal </a:t>
            </a:r>
            <a:r>
              <a:rPr sz="2000" dirty="0">
                <a:solidFill>
                  <a:srgbClr val="FFFFFF"/>
                </a:solidFill>
                <a:latin typeface="Century Gothic"/>
                <a:cs typeface="Century Gothic"/>
              </a:rPr>
              <a:t>may not override </a:t>
            </a:r>
            <a:r>
              <a:rPr sz="2000" spc="5" dirty="0">
                <a:solidFill>
                  <a:srgbClr val="FFFFFF"/>
                </a:solidFill>
                <a:latin typeface="Century Gothic"/>
                <a:cs typeface="Century Gothic"/>
              </a:rPr>
              <a:t>the </a:t>
            </a:r>
            <a:r>
              <a:rPr sz="2000" dirty="0">
                <a:solidFill>
                  <a:srgbClr val="FFFFFF"/>
                </a:solidFill>
                <a:latin typeface="Century Gothic"/>
                <a:cs typeface="Century Gothic"/>
              </a:rPr>
              <a:t>recommendations </a:t>
            </a:r>
            <a:r>
              <a:rPr sz="2000" spc="-5" dirty="0">
                <a:solidFill>
                  <a:srgbClr val="FFFFFF"/>
                </a:solidFill>
                <a:latin typeface="Century Gothic"/>
                <a:cs typeface="Century Gothic"/>
              </a:rPr>
              <a:t>of</a:t>
            </a:r>
            <a:r>
              <a:rPr sz="2000" spc="-145" dirty="0">
                <a:solidFill>
                  <a:srgbClr val="FFFFFF"/>
                </a:solidFill>
                <a:latin typeface="Century Gothic"/>
                <a:cs typeface="Century Gothic"/>
              </a:rPr>
              <a:t>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a:t>
            </a:r>
            <a:endParaRPr sz="2000" dirty="0">
              <a:latin typeface="Century Gothic"/>
              <a:cs typeface="Century Gothic"/>
            </a:endParaRPr>
          </a:p>
          <a:p>
            <a:pPr marL="355600" marR="42545" indent="-342900">
              <a:spcBef>
                <a:spcPts val="480"/>
              </a:spcBef>
              <a:buFont typeface="Arial"/>
              <a:buChar char="•"/>
              <a:tabLst>
                <a:tab pos="354965" algn="l"/>
                <a:tab pos="355600" algn="l"/>
              </a:tabLst>
            </a:pPr>
            <a:r>
              <a:rPr sz="2000" spc="-5" dirty="0">
                <a:solidFill>
                  <a:srgbClr val="FFFFFF"/>
                </a:solidFill>
                <a:latin typeface="Century Gothic"/>
                <a:cs typeface="Century Gothic"/>
              </a:rPr>
              <a:t>School </a:t>
            </a:r>
            <a:r>
              <a:rPr sz="2000" dirty="0">
                <a:solidFill>
                  <a:srgbClr val="FFFFFF"/>
                </a:solidFill>
                <a:latin typeface="Century Gothic"/>
                <a:cs typeface="Century Gothic"/>
              </a:rPr>
              <a:t>Improvement Funds may </a:t>
            </a:r>
            <a:r>
              <a:rPr sz="2000" b="1" u="sng" dirty="0">
                <a:solidFill>
                  <a:srgbClr val="FFFFFF"/>
                </a:solidFill>
                <a:latin typeface="Century Gothic"/>
                <a:cs typeface="Century Gothic"/>
              </a:rPr>
              <a:t>not</a:t>
            </a:r>
            <a:r>
              <a:rPr sz="2000" b="1" dirty="0">
                <a:solidFill>
                  <a:srgbClr val="FFFFFF"/>
                </a:solidFill>
                <a:latin typeface="Century Gothic"/>
                <a:cs typeface="Century Gothic"/>
              </a:rPr>
              <a:t> </a:t>
            </a:r>
            <a:r>
              <a:rPr sz="2000" dirty="0">
                <a:solidFill>
                  <a:srgbClr val="FFFFFF"/>
                </a:solidFill>
                <a:latin typeface="Century Gothic"/>
                <a:cs typeface="Century Gothic"/>
              </a:rPr>
              <a:t>be used </a:t>
            </a:r>
            <a:r>
              <a:rPr sz="2000" spc="-5" dirty="0">
                <a:solidFill>
                  <a:srgbClr val="FFFFFF"/>
                </a:solidFill>
                <a:latin typeface="Century Gothic"/>
                <a:cs typeface="Century Gothic"/>
              </a:rPr>
              <a:t>for </a:t>
            </a:r>
            <a:r>
              <a:rPr sz="2000" dirty="0">
                <a:solidFill>
                  <a:srgbClr val="FFFFFF"/>
                </a:solidFill>
                <a:latin typeface="Century Gothic"/>
                <a:cs typeface="Century Gothic"/>
              </a:rPr>
              <a:t>capital  improvements, such as, construction, renovation remodeling,</a:t>
            </a:r>
            <a:r>
              <a:rPr sz="2000" spc="-200" dirty="0">
                <a:solidFill>
                  <a:srgbClr val="FFFFFF"/>
                </a:solidFill>
                <a:latin typeface="Century Gothic"/>
                <a:cs typeface="Century Gothic"/>
              </a:rPr>
              <a:t> </a:t>
            </a:r>
            <a:r>
              <a:rPr sz="2000" spc="-5" dirty="0">
                <a:solidFill>
                  <a:srgbClr val="FFFFFF"/>
                </a:solidFill>
                <a:latin typeface="Century Gothic"/>
                <a:cs typeface="Century Gothic"/>
              </a:rPr>
              <a:t>or  </a:t>
            </a:r>
            <a:r>
              <a:rPr sz="2000" dirty="0">
                <a:solidFill>
                  <a:srgbClr val="FFFFFF"/>
                </a:solidFill>
                <a:latin typeface="Century Gothic"/>
                <a:cs typeface="Century Gothic"/>
              </a:rPr>
              <a:t>site</a:t>
            </a:r>
            <a:r>
              <a:rPr sz="2000" spc="-95" dirty="0">
                <a:solidFill>
                  <a:srgbClr val="FFFFFF"/>
                </a:solidFill>
                <a:latin typeface="Century Gothic"/>
                <a:cs typeface="Century Gothic"/>
              </a:rPr>
              <a:t> </a:t>
            </a:r>
            <a:r>
              <a:rPr sz="2000" dirty="0">
                <a:solidFill>
                  <a:srgbClr val="FFFFFF"/>
                </a:solidFill>
                <a:latin typeface="Century Gothic"/>
                <a:cs typeface="Century Gothic"/>
              </a:rPr>
              <a:t>improvement.</a:t>
            </a:r>
            <a:endParaRPr sz="2000" dirty="0">
              <a:latin typeface="Century Gothic"/>
              <a:cs typeface="Century Gothic"/>
            </a:endParaRPr>
          </a:p>
          <a:p>
            <a:pPr marL="355600" marR="276860" indent="-342900">
              <a:spcBef>
                <a:spcPts val="475"/>
              </a:spcBef>
              <a:buFont typeface="Arial"/>
              <a:buChar char="•"/>
              <a:tabLst>
                <a:tab pos="354965" algn="l"/>
                <a:tab pos="355600" algn="l"/>
              </a:tabLst>
            </a:pPr>
            <a:r>
              <a:rPr sz="2000" spc="-5" dirty="0">
                <a:solidFill>
                  <a:srgbClr val="FFFFFF"/>
                </a:solidFill>
                <a:latin typeface="Century Gothic"/>
                <a:cs typeface="Century Gothic"/>
              </a:rPr>
              <a:t>SACs are </a:t>
            </a:r>
            <a:r>
              <a:rPr sz="2000" dirty="0">
                <a:solidFill>
                  <a:srgbClr val="FFFFFF"/>
                </a:solidFill>
                <a:latin typeface="Century Gothic"/>
                <a:cs typeface="Century Gothic"/>
              </a:rPr>
              <a:t>encouraged </a:t>
            </a:r>
            <a:r>
              <a:rPr sz="2000" spc="5" dirty="0">
                <a:solidFill>
                  <a:srgbClr val="FFFFFF"/>
                </a:solidFill>
                <a:latin typeface="Century Gothic"/>
                <a:cs typeface="Century Gothic"/>
              </a:rPr>
              <a:t>to </a:t>
            </a:r>
            <a:r>
              <a:rPr sz="2000" dirty="0">
                <a:solidFill>
                  <a:srgbClr val="FFFFFF"/>
                </a:solidFill>
                <a:latin typeface="Century Gothic"/>
                <a:cs typeface="Century Gothic"/>
              </a:rPr>
              <a:t>use </a:t>
            </a:r>
            <a:r>
              <a:rPr sz="2000" spc="5" dirty="0">
                <a:solidFill>
                  <a:srgbClr val="FFFFFF"/>
                </a:solidFill>
                <a:latin typeface="Century Gothic"/>
                <a:cs typeface="Century Gothic"/>
              </a:rPr>
              <a:t>the </a:t>
            </a:r>
            <a:r>
              <a:rPr sz="2000" dirty="0">
                <a:solidFill>
                  <a:srgbClr val="FFFFFF"/>
                </a:solidFill>
                <a:latin typeface="Century Gothic"/>
                <a:cs typeface="Century Gothic"/>
              </a:rPr>
              <a:t>funds </a:t>
            </a:r>
            <a:r>
              <a:rPr sz="2000" spc="5" dirty="0">
                <a:solidFill>
                  <a:srgbClr val="FFFFFF"/>
                </a:solidFill>
                <a:latin typeface="Century Gothic"/>
                <a:cs typeface="Century Gothic"/>
              </a:rPr>
              <a:t>to meet </a:t>
            </a:r>
            <a:r>
              <a:rPr sz="2000" dirty="0">
                <a:solidFill>
                  <a:srgbClr val="FFFFFF"/>
                </a:solidFill>
                <a:latin typeface="Century Gothic"/>
                <a:cs typeface="Century Gothic"/>
              </a:rPr>
              <a:t>current</a:t>
            </a:r>
            <a:r>
              <a:rPr sz="2000" spc="-225" dirty="0">
                <a:solidFill>
                  <a:srgbClr val="FFFFFF"/>
                </a:solidFill>
                <a:latin typeface="Century Gothic"/>
                <a:cs typeface="Century Gothic"/>
              </a:rPr>
              <a:t> </a:t>
            </a:r>
            <a:r>
              <a:rPr sz="2000" dirty="0">
                <a:solidFill>
                  <a:srgbClr val="FFFFFF"/>
                </a:solidFill>
                <a:latin typeface="Century Gothic"/>
                <a:cs typeface="Century Gothic"/>
              </a:rPr>
              <a:t>needs  rather than having </a:t>
            </a:r>
            <a:r>
              <a:rPr sz="2000" spc="5" dirty="0">
                <a:solidFill>
                  <a:srgbClr val="FFFFFF"/>
                </a:solidFill>
                <a:latin typeface="Century Gothic"/>
                <a:cs typeface="Century Gothic"/>
              </a:rPr>
              <a:t>the </a:t>
            </a:r>
            <a:r>
              <a:rPr sz="2000" dirty="0">
                <a:solidFill>
                  <a:srgbClr val="FFFFFF"/>
                </a:solidFill>
                <a:latin typeface="Century Gothic"/>
                <a:cs typeface="Century Gothic"/>
              </a:rPr>
              <a:t>monies committed </a:t>
            </a:r>
            <a:r>
              <a:rPr sz="2000" spc="5" dirty="0">
                <a:solidFill>
                  <a:srgbClr val="FFFFFF"/>
                </a:solidFill>
                <a:latin typeface="Century Gothic"/>
                <a:cs typeface="Century Gothic"/>
              </a:rPr>
              <a:t>to </a:t>
            </a:r>
            <a:r>
              <a:rPr sz="2000" dirty="0">
                <a:solidFill>
                  <a:srgbClr val="FFFFFF"/>
                </a:solidFill>
                <a:latin typeface="Century Gothic"/>
                <a:cs typeface="Century Gothic"/>
              </a:rPr>
              <a:t>recurring</a:t>
            </a:r>
            <a:r>
              <a:rPr sz="2000" spc="-204" dirty="0">
                <a:solidFill>
                  <a:srgbClr val="FFFFFF"/>
                </a:solidFill>
                <a:latin typeface="Century Gothic"/>
                <a:cs typeface="Century Gothic"/>
              </a:rPr>
              <a:t> </a:t>
            </a:r>
            <a:r>
              <a:rPr sz="2000" dirty="0">
                <a:solidFill>
                  <a:srgbClr val="FFFFFF"/>
                </a:solidFill>
                <a:latin typeface="Century Gothic"/>
                <a:cs typeface="Century Gothic"/>
              </a:rPr>
              <a:t>needs</a:t>
            </a:r>
            <a:r>
              <a:rPr lang="en-US" sz="2000" dirty="0">
                <a:solidFill>
                  <a:srgbClr val="FFFFFF"/>
                </a:solidFill>
                <a:latin typeface="Century Gothic"/>
                <a:cs typeface="Century Gothic"/>
              </a:rPr>
              <a:t>, but SAC can approve recurring needs if voted on.</a:t>
            </a:r>
            <a:endParaRPr sz="2000" dirty="0">
              <a:latin typeface="Century Gothic"/>
              <a:cs typeface="Century Gothic"/>
            </a:endParaRPr>
          </a:p>
          <a:p>
            <a:pPr marL="355600" marR="184150" indent="-342900">
              <a:spcBef>
                <a:spcPts val="475"/>
              </a:spcBef>
              <a:buFont typeface="Arial"/>
              <a:buChar char="•"/>
              <a:tabLst>
                <a:tab pos="354965" algn="l"/>
                <a:tab pos="355600" algn="l"/>
              </a:tabLst>
            </a:pPr>
            <a:r>
              <a:rPr sz="2000" dirty="0">
                <a:solidFill>
                  <a:srgbClr val="FFFFFF"/>
                </a:solidFill>
                <a:latin typeface="Century Gothic"/>
                <a:cs typeface="Century Gothic"/>
              </a:rPr>
              <a:t>Fund expenditures should be reflected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 </a:t>
            </a:r>
            <a:r>
              <a:rPr sz="2000" dirty="0">
                <a:solidFill>
                  <a:srgbClr val="FFFFFF"/>
                </a:solidFill>
                <a:latin typeface="Century Gothic"/>
                <a:cs typeface="Century Gothic"/>
              </a:rPr>
              <a:t>minutes</a:t>
            </a:r>
            <a:r>
              <a:rPr sz="2000" spc="-160" dirty="0">
                <a:solidFill>
                  <a:srgbClr val="FFFFFF"/>
                </a:solidFill>
                <a:latin typeface="Century Gothic"/>
                <a:cs typeface="Century Gothic"/>
              </a:rPr>
              <a:t> </a:t>
            </a:r>
            <a:r>
              <a:rPr sz="2000" dirty="0">
                <a:solidFill>
                  <a:srgbClr val="FFFFFF"/>
                </a:solidFill>
                <a:latin typeface="Century Gothic"/>
                <a:cs typeface="Century Gothic"/>
              </a:rPr>
              <a:t>with  signed documentation sent </a:t>
            </a:r>
            <a:r>
              <a:rPr sz="2000" spc="5" dirty="0">
                <a:solidFill>
                  <a:srgbClr val="FFFFFF"/>
                </a:solidFill>
                <a:latin typeface="Century Gothic"/>
                <a:cs typeface="Century Gothic"/>
              </a:rPr>
              <a:t>to the </a:t>
            </a:r>
            <a:r>
              <a:rPr sz="2000" dirty="0">
                <a:solidFill>
                  <a:srgbClr val="FFFFFF"/>
                </a:solidFill>
                <a:latin typeface="Century Gothic"/>
                <a:cs typeface="Century Gothic"/>
              </a:rPr>
              <a:t>budget</a:t>
            </a:r>
            <a:r>
              <a:rPr sz="2000" spc="-185" dirty="0">
                <a:solidFill>
                  <a:srgbClr val="FFFFFF"/>
                </a:solidFill>
                <a:latin typeface="Century Gothic"/>
                <a:cs typeface="Century Gothic"/>
              </a:rPr>
              <a:t> </a:t>
            </a:r>
            <a:r>
              <a:rPr sz="2000" dirty="0">
                <a:solidFill>
                  <a:srgbClr val="FFFFFF"/>
                </a:solidFill>
                <a:latin typeface="Century Gothic"/>
                <a:cs typeface="Century Gothic"/>
              </a:rPr>
              <a:t>department</a:t>
            </a:r>
            <a:r>
              <a:rPr lang="en-US" sz="2000" dirty="0">
                <a:solidFill>
                  <a:srgbClr val="FFFFFF"/>
                </a:solidFill>
                <a:latin typeface="Century Gothic"/>
                <a:cs typeface="Century Gothic"/>
              </a:rPr>
              <a:t>.</a:t>
            </a:r>
            <a:endParaRPr sz="2000" dirty="0">
              <a:latin typeface="Century Gothic"/>
              <a:cs typeface="Century Gothic"/>
            </a:endParaRPr>
          </a:p>
        </p:txBody>
      </p:sp>
      <p:pic>
        <p:nvPicPr>
          <p:cNvPr id="9" name="Picture 8">
            <a:extLst>
              <a:ext uri="{FF2B5EF4-FFF2-40B4-BE49-F238E27FC236}">
                <a16:creationId xmlns:a16="http://schemas.microsoft.com/office/drawing/2014/main" id="{E630BC48-7C5D-4065-AFA3-8511014A41B9}"/>
              </a:ext>
            </a:extLst>
          </p:cNvPr>
          <p:cNvPicPr>
            <a:picLocks noChangeAspect="1"/>
          </p:cNvPicPr>
          <p:nvPr/>
        </p:nvPicPr>
        <p:blipFill>
          <a:blip r:embed="rId2"/>
          <a:stretch>
            <a:fillRect/>
          </a:stretch>
        </p:blipFill>
        <p:spPr>
          <a:xfrm>
            <a:off x="10131326" y="141287"/>
            <a:ext cx="1841152" cy="1188823"/>
          </a:xfrm>
          <a:prstGeom prst="rect">
            <a:avLst/>
          </a:prstGeom>
        </p:spPr>
      </p:pic>
    </p:spTree>
    <p:extLst>
      <p:ext uri="{BB962C8B-B14F-4D97-AF65-F5344CB8AC3E}">
        <p14:creationId xmlns:p14="http://schemas.microsoft.com/office/powerpoint/2010/main" val="4015159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2066" y="608090"/>
            <a:ext cx="5718810" cy="570865"/>
          </a:xfrm>
          <a:prstGeom prst="rect">
            <a:avLst/>
          </a:prstGeom>
        </p:spPr>
        <p:txBody>
          <a:bodyPr vert="horz" wrap="square" lIns="0" tIns="0" rIns="0" bIns="0" rtlCol="0" anchor="ctr">
            <a:spAutoFit/>
          </a:bodyPr>
          <a:lstStyle/>
          <a:p>
            <a:pPr marL="12700">
              <a:lnSpc>
                <a:spcPct val="100000"/>
              </a:lnSpc>
            </a:pPr>
            <a:r>
              <a:rPr sz="3600" spc="-5" dirty="0">
                <a:solidFill>
                  <a:srgbClr val="FFFF00"/>
                </a:solidFill>
                <a:latin typeface="Century Gothic"/>
                <a:cs typeface="Century Gothic"/>
              </a:rPr>
              <a:t>School Recognition</a:t>
            </a:r>
            <a:r>
              <a:rPr sz="3600" spc="35" dirty="0">
                <a:solidFill>
                  <a:srgbClr val="FFFF00"/>
                </a:solidFill>
                <a:latin typeface="Century Gothic"/>
                <a:cs typeface="Century Gothic"/>
              </a:rPr>
              <a:t> </a:t>
            </a:r>
            <a:r>
              <a:rPr sz="3600" spc="-5" dirty="0">
                <a:solidFill>
                  <a:srgbClr val="FFFF00"/>
                </a:solidFill>
                <a:latin typeface="Century Gothic"/>
                <a:cs typeface="Century Gothic"/>
              </a:rPr>
              <a:t>Funds</a:t>
            </a:r>
            <a:endParaRPr sz="3600" dirty="0">
              <a:latin typeface="Century Gothic"/>
              <a:cs typeface="Century Gothic"/>
            </a:endParaRPr>
          </a:p>
        </p:txBody>
      </p:sp>
      <p:sp>
        <p:nvSpPr>
          <p:cNvPr id="3" name="object 3"/>
          <p:cNvSpPr txBox="1"/>
          <p:nvPr/>
        </p:nvSpPr>
        <p:spPr>
          <a:xfrm>
            <a:off x="1128763" y="1699056"/>
            <a:ext cx="8188959" cy="4163695"/>
          </a:xfrm>
          <a:prstGeom prst="rect">
            <a:avLst/>
          </a:prstGeom>
        </p:spPr>
        <p:txBody>
          <a:bodyPr vert="horz" wrap="square" lIns="0" tIns="0" rIns="0" bIns="0" rtlCol="0">
            <a:spAutoFit/>
          </a:bodyPr>
          <a:lstStyle/>
          <a:p>
            <a:pPr marL="355600" marR="213360" indent="-342900" algn="just">
              <a:buFont typeface="Arial"/>
              <a:buChar char="•"/>
              <a:tabLst>
                <a:tab pos="355600" algn="l"/>
              </a:tabLst>
            </a:pPr>
            <a:r>
              <a:rPr sz="2000" spc="-5" dirty="0">
                <a:solidFill>
                  <a:srgbClr val="FFFFFF"/>
                </a:solidFill>
                <a:latin typeface="Century Gothic"/>
                <a:cs typeface="Century Gothic"/>
              </a:rPr>
              <a:t>All </a:t>
            </a:r>
            <a:r>
              <a:rPr sz="2000" dirty="0">
                <a:solidFill>
                  <a:srgbClr val="FFFFFF"/>
                </a:solidFill>
                <a:latin typeface="Century Gothic"/>
                <a:cs typeface="Century Gothic"/>
              </a:rPr>
              <a:t>selected schools shall receive </a:t>
            </a:r>
            <a:r>
              <a:rPr sz="2000" spc="-5" dirty="0">
                <a:solidFill>
                  <a:srgbClr val="FFFFFF"/>
                </a:solidFill>
                <a:latin typeface="Century Gothic"/>
                <a:cs typeface="Century Gothic"/>
              </a:rPr>
              <a:t>financial awards </a:t>
            </a:r>
            <a:r>
              <a:rPr sz="2000" dirty="0">
                <a:solidFill>
                  <a:srgbClr val="FFFFFF"/>
                </a:solidFill>
                <a:latin typeface="Century Gothic"/>
                <a:cs typeface="Century Gothic"/>
              </a:rPr>
              <a:t>depending  on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availability of </a:t>
            </a:r>
            <a:r>
              <a:rPr sz="2000" dirty="0">
                <a:solidFill>
                  <a:srgbClr val="FFFFFF"/>
                </a:solidFill>
                <a:latin typeface="Century Gothic"/>
                <a:cs typeface="Century Gothic"/>
              </a:rPr>
              <a:t>funds appropriated and </a:t>
            </a:r>
            <a:r>
              <a:rPr sz="2000" spc="5" dirty="0">
                <a:solidFill>
                  <a:srgbClr val="FFFFFF"/>
                </a:solidFill>
                <a:latin typeface="Century Gothic"/>
                <a:cs typeface="Century Gothic"/>
              </a:rPr>
              <a:t>the </a:t>
            </a:r>
            <a:r>
              <a:rPr sz="2000" dirty="0">
                <a:solidFill>
                  <a:srgbClr val="FFFFFF"/>
                </a:solidFill>
                <a:latin typeface="Century Gothic"/>
                <a:cs typeface="Century Gothic"/>
              </a:rPr>
              <a:t>number</a:t>
            </a:r>
            <a:r>
              <a:rPr sz="2000" spc="-195" dirty="0">
                <a:solidFill>
                  <a:srgbClr val="FFFFFF"/>
                </a:solidFill>
                <a:latin typeface="Century Gothic"/>
                <a:cs typeface="Century Gothic"/>
              </a:rPr>
              <a:t> </a:t>
            </a:r>
            <a:r>
              <a:rPr sz="2000" dirty="0">
                <a:solidFill>
                  <a:srgbClr val="FFFFFF"/>
                </a:solidFill>
                <a:latin typeface="Century Gothic"/>
                <a:cs typeface="Century Gothic"/>
              </a:rPr>
              <a:t>and  size </a:t>
            </a:r>
            <a:r>
              <a:rPr sz="2000" spc="-5" dirty="0">
                <a:solidFill>
                  <a:srgbClr val="FFFFFF"/>
                </a:solidFill>
                <a:latin typeface="Century Gothic"/>
                <a:cs typeface="Century Gothic"/>
              </a:rPr>
              <a:t>of </a:t>
            </a:r>
            <a:r>
              <a:rPr sz="2000" dirty="0">
                <a:solidFill>
                  <a:srgbClr val="FFFFFF"/>
                </a:solidFill>
                <a:latin typeface="Century Gothic"/>
                <a:cs typeface="Century Gothic"/>
              </a:rPr>
              <a:t>schools selected </a:t>
            </a:r>
            <a:r>
              <a:rPr sz="2000" spc="5" dirty="0">
                <a:solidFill>
                  <a:srgbClr val="FFFFFF"/>
                </a:solidFill>
                <a:latin typeface="Century Gothic"/>
                <a:cs typeface="Century Gothic"/>
              </a:rPr>
              <a:t>to </a:t>
            </a:r>
            <a:r>
              <a:rPr sz="2000" dirty="0">
                <a:solidFill>
                  <a:srgbClr val="FFFFFF"/>
                </a:solidFill>
                <a:latin typeface="Century Gothic"/>
                <a:cs typeface="Century Gothic"/>
              </a:rPr>
              <a:t>receive an</a:t>
            </a:r>
            <a:r>
              <a:rPr sz="2000" spc="-140" dirty="0">
                <a:solidFill>
                  <a:srgbClr val="FFFFFF"/>
                </a:solidFill>
                <a:latin typeface="Century Gothic"/>
                <a:cs typeface="Century Gothic"/>
              </a:rPr>
              <a:t> </a:t>
            </a:r>
            <a:r>
              <a:rPr sz="2000" spc="-5" dirty="0">
                <a:solidFill>
                  <a:srgbClr val="FFFFFF"/>
                </a:solidFill>
                <a:latin typeface="Century Gothic"/>
                <a:cs typeface="Century Gothic"/>
              </a:rPr>
              <a:t>award.</a:t>
            </a:r>
            <a:endParaRPr sz="2000" dirty="0">
              <a:latin typeface="Century Gothic"/>
              <a:cs typeface="Century Gothic"/>
            </a:endParaRPr>
          </a:p>
          <a:p>
            <a:pPr marL="355600" marR="5080" indent="-342900">
              <a:spcBef>
                <a:spcPts val="475"/>
              </a:spcBef>
              <a:buFont typeface="Arial"/>
              <a:buChar char="•"/>
              <a:tabLst>
                <a:tab pos="354965" algn="l"/>
                <a:tab pos="355600" algn="l"/>
              </a:tabLst>
            </a:pPr>
            <a:r>
              <a:rPr sz="2000" dirty="0">
                <a:solidFill>
                  <a:srgbClr val="FFFFFF"/>
                </a:solidFill>
                <a:latin typeface="Century Gothic"/>
                <a:cs typeface="Century Gothic"/>
              </a:rPr>
              <a:t>Funds must be distributed </a:t>
            </a:r>
            <a:r>
              <a:rPr sz="2000" spc="5" dirty="0">
                <a:solidFill>
                  <a:srgbClr val="FFFFFF"/>
                </a:solidFill>
                <a:latin typeface="Century Gothic"/>
                <a:cs typeface="Century Gothic"/>
              </a:rPr>
              <a:t>to the </a:t>
            </a:r>
            <a:r>
              <a:rPr sz="2000" dirty="0">
                <a:solidFill>
                  <a:srgbClr val="FFFFFF"/>
                </a:solidFill>
                <a:latin typeface="Century Gothic"/>
                <a:cs typeface="Century Gothic"/>
              </a:rPr>
              <a:t>school’s </a:t>
            </a:r>
            <a:r>
              <a:rPr sz="2000" spc="-5" dirty="0">
                <a:solidFill>
                  <a:srgbClr val="FFFFFF"/>
                </a:solidFill>
                <a:latin typeface="Century Gothic"/>
                <a:cs typeface="Century Gothic"/>
              </a:rPr>
              <a:t>fiscal </a:t>
            </a:r>
            <a:r>
              <a:rPr sz="2000" dirty="0">
                <a:solidFill>
                  <a:srgbClr val="FFFFFF"/>
                </a:solidFill>
                <a:latin typeface="Century Gothic"/>
                <a:cs typeface="Century Gothic"/>
              </a:rPr>
              <a:t>agent and  placed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school’s account and must be used </a:t>
            </a:r>
            <a:r>
              <a:rPr sz="2000" spc="-5" dirty="0">
                <a:solidFill>
                  <a:srgbClr val="FFFFFF"/>
                </a:solidFill>
                <a:latin typeface="Century Gothic"/>
                <a:cs typeface="Century Gothic"/>
              </a:rPr>
              <a:t>for </a:t>
            </a:r>
            <a:r>
              <a:rPr sz="2000" dirty="0">
                <a:solidFill>
                  <a:srgbClr val="FFFFFF"/>
                </a:solidFill>
                <a:latin typeface="Century Gothic"/>
                <a:cs typeface="Century Gothic"/>
              </a:rPr>
              <a:t>purposes  listed </a:t>
            </a:r>
            <a:r>
              <a:rPr sz="2000" spc="-5" dirty="0">
                <a:solidFill>
                  <a:srgbClr val="FFFFFF"/>
                </a:solidFill>
                <a:latin typeface="Century Gothic"/>
                <a:cs typeface="Century Gothic"/>
              </a:rPr>
              <a:t>in </a:t>
            </a:r>
            <a:r>
              <a:rPr sz="2000" dirty="0">
                <a:solidFill>
                  <a:srgbClr val="FFFFFF"/>
                </a:solidFill>
                <a:latin typeface="Century Gothic"/>
                <a:cs typeface="Century Gothic"/>
              </a:rPr>
              <a:t>subsection </a:t>
            </a:r>
            <a:r>
              <a:rPr sz="2000" spc="-15" dirty="0">
                <a:solidFill>
                  <a:srgbClr val="FFFFFF"/>
                </a:solidFill>
                <a:latin typeface="Century Gothic"/>
                <a:cs typeface="Century Gothic"/>
              </a:rPr>
              <a:t>(5) </a:t>
            </a:r>
            <a:r>
              <a:rPr sz="2000" spc="-5" dirty="0">
                <a:solidFill>
                  <a:srgbClr val="FFFFFF"/>
                </a:solidFill>
                <a:latin typeface="Century Gothic"/>
                <a:cs typeface="Century Gothic"/>
              </a:rPr>
              <a:t>as </a:t>
            </a:r>
            <a:r>
              <a:rPr sz="2000" dirty="0">
                <a:solidFill>
                  <a:srgbClr val="FFFFFF"/>
                </a:solidFill>
                <a:latin typeface="Century Gothic"/>
                <a:cs typeface="Century Gothic"/>
              </a:rPr>
              <a:t>determined jointly by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school’s staff  and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a:t>
            </a:r>
            <a:r>
              <a:rPr sz="2000" spc="-65" dirty="0">
                <a:solidFill>
                  <a:srgbClr val="FFFFFF"/>
                </a:solidFill>
                <a:latin typeface="Century Gothic"/>
                <a:cs typeface="Century Gothic"/>
              </a:rPr>
              <a:t> </a:t>
            </a:r>
            <a:r>
              <a:rPr sz="2000" dirty="0">
                <a:solidFill>
                  <a:srgbClr val="FFFFFF"/>
                </a:solidFill>
                <a:latin typeface="Century Gothic"/>
                <a:cs typeface="Century Gothic"/>
              </a:rPr>
              <a:t>council.</a:t>
            </a:r>
            <a:endParaRPr sz="2000" dirty="0">
              <a:latin typeface="Century Gothic"/>
              <a:cs typeface="Century Gothic"/>
            </a:endParaRPr>
          </a:p>
          <a:p>
            <a:pPr marL="355600" marR="328930" indent="-342900">
              <a:spcBef>
                <a:spcPts val="475"/>
              </a:spcBef>
              <a:buFont typeface="Arial"/>
              <a:buChar char="•"/>
              <a:tabLst>
                <a:tab pos="354965" algn="l"/>
                <a:tab pos="355600" algn="l"/>
              </a:tabLst>
            </a:pPr>
            <a:r>
              <a:rPr sz="2000" spc="5" dirty="0">
                <a:solidFill>
                  <a:srgbClr val="FFFFFF"/>
                </a:solidFill>
                <a:latin typeface="Century Gothic"/>
                <a:cs typeface="Century Gothic"/>
              </a:rPr>
              <a:t>If </a:t>
            </a:r>
            <a:r>
              <a:rPr sz="2000" spc="-5" dirty="0">
                <a:solidFill>
                  <a:srgbClr val="FFFFFF"/>
                </a:solidFill>
                <a:latin typeface="Century Gothic"/>
                <a:cs typeface="Century Gothic"/>
              </a:rPr>
              <a:t>school </a:t>
            </a:r>
            <a:r>
              <a:rPr sz="2000" dirty="0">
                <a:solidFill>
                  <a:srgbClr val="FFFFFF"/>
                </a:solidFill>
                <a:latin typeface="Century Gothic"/>
                <a:cs typeface="Century Gothic"/>
              </a:rPr>
              <a:t>staff and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school </a:t>
            </a:r>
            <a:r>
              <a:rPr sz="2000" dirty="0">
                <a:solidFill>
                  <a:srgbClr val="FFFFFF"/>
                </a:solidFill>
                <a:latin typeface="Century Gothic"/>
                <a:cs typeface="Century Gothic"/>
              </a:rPr>
              <a:t>advisory </a:t>
            </a:r>
            <a:r>
              <a:rPr sz="2000" spc="-5" dirty="0">
                <a:solidFill>
                  <a:srgbClr val="FFFFFF"/>
                </a:solidFill>
                <a:latin typeface="Century Gothic"/>
                <a:cs typeface="Century Gothic"/>
              </a:rPr>
              <a:t>council cannot </a:t>
            </a:r>
            <a:r>
              <a:rPr sz="2000" dirty="0">
                <a:solidFill>
                  <a:srgbClr val="FFFFFF"/>
                </a:solidFill>
                <a:latin typeface="Century Gothic"/>
                <a:cs typeface="Century Gothic"/>
              </a:rPr>
              <a:t>reach  agreement by February 1,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awards </a:t>
            </a:r>
            <a:r>
              <a:rPr sz="2000" dirty="0">
                <a:solidFill>
                  <a:srgbClr val="FFFFFF"/>
                </a:solidFill>
                <a:latin typeface="Century Gothic"/>
                <a:cs typeface="Century Gothic"/>
              </a:rPr>
              <a:t>must be equally  distributed </a:t>
            </a:r>
            <a:r>
              <a:rPr sz="2000" spc="5" dirty="0">
                <a:solidFill>
                  <a:srgbClr val="FFFFFF"/>
                </a:solidFill>
                <a:latin typeface="Century Gothic"/>
                <a:cs typeface="Century Gothic"/>
              </a:rPr>
              <a:t>to </a:t>
            </a:r>
            <a:r>
              <a:rPr sz="2000" dirty="0">
                <a:solidFill>
                  <a:srgbClr val="FFFFFF"/>
                </a:solidFill>
                <a:latin typeface="Century Gothic"/>
                <a:cs typeface="Century Gothic"/>
              </a:rPr>
              <a:t>all </a:t>
            </a:r>
            <a:r>
              <a:rPr sz="2000" spc="-5" dirty="0">
                <a:solidFill>
                  <a:srgbClr val="FFFFFF"/>
                </a:solidFill>
                <a:latin typeface="Century Gothic"/>
                <a:cs typeface="Century Gothic"/>
              </a:rPr>
              <a:t>classroom </a:t>
            </a:r>
            <a:r>
              <a:rPr sz="2000" dirty="0">
                <a:solidFill>
                  <a:srgbClr val="FFFFFF"/>
                </a:solidFill>
                <a:latin typeface="Century Gothic"/>
                <a:cs typeface="Century Gothic"/>
              </a:rPr>
              <a:t>teachers currently teaching </a:t>
            </a:r>
            <a:r>
              <a:rPr sz="2000" spc="-5" dirty="0">
                <a:solidFill>
                  <a:srgbClr val="FFFFFF"/>
                </a:solidFill>
                <a:latin typeface="Century Gothic"/>
                <a:cs typeface="Century Gothic"/>
              </a:rPr>
              <a:t>in</a:t>
            </a:r>
            <a:r>
              <a:rPr sz="2000" spc="-170" dirty="0">
                <a:solidFill>
                  <a:srgbClr val="FFFFFF"/>
                </a:solidFill>
                <a:latin typeface="Century Gothic"/>
                <a:cs typeface="Century Gothic"/>
              </a:rPr>
              <a:t> </a:t>
            </a:r>
            <a:r>
              <a:rPr sz="2000" spc="5" dirty="0">
                <a:solidFill>
                  <a:srgbClr val="FFFFFF"/>
                </a:solidFill>
                <a:latin typeface="Century Gothic"/>
                <a:cs typeface="Century Gothic"/>
              </a:rPr>
              <a:t>the  </a:t>
            </a:r>
            <a:r>
              <a:rPr sz="2000" dirty="0">
                <a:solidFill>
                  <a:srgbClr val="FFFFFF"/>
                </a:solidFill>
                <a:latin typeface="Century Gothic"/>
                <a:cs typeface="Century Gothic"/>
              </a:rPr>
              <a:t>school. Sec. </a:t>
            </a:r>
            <a:r>
              <a:rPr sz="2000" spc="-5" dirty="0">
                <a:solidFill>
                  <a:srgbClr val="FFFFFF"/>
                </a:solidFill>
                <a:latin typeface="Century Gothic"/>
                <a:cs typeface="Century Gothic"/>
              </a:rPr>
              <a:t>1008.36(4)</a:t>
            </a:r>
            <a:r>
              <a:rPr sz="2000" spc="-50" dirty="0">
                <a:solidFill>
                  <a:srgbClr val="FFFFFF"/>
                </a:solidFill>
                <a:latin typeface="Century Gothic"/>
                <a:cs typeface="Century Gothic"/>
              </a:rPr>
              <a:t> </a:t>
            </a:r>
            <a:r>
              <a:rPr sz="2000" spc="-5" dirty="0">
                <a:solidFill>
                  <a:srgbClr val="FFFFFF"/>
                </a:solidFill>
                <a:latin typeface="Century Gothic"/>
                <a:cs typeface="Century Gothic"/>
              </a:rPr>
              <a:t>F.S.</a:t>
            </a:r>
            <a:endParaRPr sz="2000" dirty="0">
              <a:latin typeface="Century Gothic"/>
              <a:cs typeface="Century Gothic"/>
            </a:endParaRPr>
          </a:p>
          <a:p>
            <a:pPr marL="355600" marR="149860" indent="-342900">
              <a:spcBef>
                <a:spcPts val="475"/>
              </a:spcBef>
              <a:buFont typeface="Arial"/>
              <a:buChar char="•"/>
              <a:tabLst>
                <a:tab pos="354965" algn="l"/>
                <a:tab pos="355600" algn="l"/>
              </a:tabLst>
            </a:pPr>
            <a:r>
              <a:rPr sz="2000" dirty="0">
                <a:solidFill>
                  <a:srgbClr val="FFFFFF"/>
                </a:solidFill>
                <a:latin typeface="Century Gothic"/>
                <a:cs typeface="Century Gothic"/>
              </a:rPr>
              <a:t>Fund expenditures should be reflected </a:t>
            </a:r>
            <a:r>
              <a:rPr sz="2000" spc="-5" dirty="0">
                <a:solidFill>
                  <a:srgbClr val="FFFFFF"/>
                </a:solidFill>
                <a:latin typeface="Century Gothic"/>
                <a:cs typeface="Century Gothic"/>
              </a:rPr>
              <a:t>in </a:t>
            </a:r>
            <a:r>
              <a:rPr sz="2000" spc="5" dirty="0">
                <a:solidFill>
                  <a:srgbClr val="FFFFFF"/>
                </a:solidFill>
                <a:latin typeface="Century Gothic"/>
                <a:cs typeface="Century Gothic"/>
              </a:rPr>
              <a:t>the </a:t>
            </a:r>
            <a:r>
              <a:rPr sz="2000" spc="-5" dirty="0">
                <a:solidFill>
                  <a:srgbClr val="FFFFFF"/>
                </a:solidFill>
                <a:latin typeface="Century Gothic"/>
                <a:cs typeface="Century Gothic"/>
              </a:rPr>
              <a:t>SAC </a:t>
            </a:r>
            <a:r>
              <a:rPr sz="2000" dirty="0">
                <a:solidFill>
                  <a:srgbClr val="FFFFFF"/>
                </a:solidFill>
                <a:latin typeface="Century Gothic"/>
                <a:cs typeface="Century Gothic"/>
              </a:rPr>
              <a:t>minutes</a:t>
            </a:r>
            <a:r>
              <a:rPr sz="2000" spc="-160" dirty="0">
                <a:solidFill>
                  <a:srgbClr val="FFFFFF"/>
                </a:solidFill>
                <a:latin typeface="Century Gothic"/>
                <a:cs typeface="Century Gothic"/>
              </a:rPr>
              <a:t> </a:t>
            </a:r>
            <a:r>
              <a:rPr sz="2000" dirty="0">
                <a:solidFill>
                  <a:srgbClr val="FFFFFF"/>
                </a:solidFill>
                <a:latin typeface="Century Gothic"/>
                <a:cs typeface="Century Gothic"/>
              </a:rPr>
              <a:t>with  signed documentation sent </a:t>
            </a:r>
            <a:r>
              <a:rPr sz="2000" spc="5" dirty="0">
                <a:solidFill>
                  <a:srgbClr val="FFFFFF"/>
                </a:solidFill>
                <a:latin typeface="Century Gothic"/>
                <a:cs typeface="Century Gothic"/>
              </a:rPr>
              <a:t>to </a:t>
            </a:r>
            <a:r>
              <a:rPr sz="2000" dirty="0">
                <a:solidFill>
                  <a:srgbClr val="FFFFFF"/>
                </a:solidFill>
                <a:latin typeface="Century Gothic"/>
                <a:cs typeface="Century Gothic"/>
              </a:rPr>
              <a:t>Human</a:t>
            </a:r>
            <a:r>
              <a:rPr sz="2000" spc="-150" dirty="0">
                <a:solidFill>
                  <a:srgbClr val="FFFFFF"/>
                </a:solidFill>
                <a:latin typeface="Century Gothic"/>
                <a:cs typeface="Century Gothic"/>
              </a:rPr>
              <a:t> </a:t>
            </a:r>
            <a:r>
              <a:rPr sz="2000" dirty="0">
                <a:solidFill>
                  <a:srgbClr val="FFFFFF"/>
                </a:solidFill>
                <a:latin typeface="Century Gothic"/>
                <a:cs typeface="Century Gothic"/>
              </a:rPr>
              <a:t>Resources</a:t>
            </a:r>
            <a:endParaRPr sz="2000" dirty="0">
              <a:latin typeface="Century Gothic"/>
              <a:cs typeface="Century Gothic"/>
            </a:endParaRPr>
          </a:p>
        </p:txBody>
      </p:sp>
      <p:pic>
        <p:nvPicPr>
          <p:cNvPr id="4" name="Picture 3">
            <a:extLst>
              <a:ext uri="{FF2B5EF4-FFF2-40B4-BE49-F238E27FC236}">
                <a16:creationId xmlns:a16="http://schemas.microsoft.com/office/drawing/2014/main" id="{ABD78A7F-6AC3-4F93-AE43-4D1E71AC0D1B}"/>
              </a:ext>
            </a:extLst>
          </p:cNvPr>
          <p:cNvPicPr>
            <a:picLocks noChangeAspect="1"/>
          </p:cNvPicPr>
          <p:nvPr/>
        </p:nvPicPr>
        <p:blipFill>
          <a:blip r:embed="rId2"/>
          <a:stretch>
            <a:fillRect/>
          </a:stretch>
        </p:blipFill>
        <p:spPr>
          <a:xfrm>
            <a:off x="10157970" y="138041"/>
            <a:ext cx="1841152" cy="1188823"/>
          </a:xfrm>
          <a:prstGeom prst="rect">
            <a:avLst/>
          </a:prstGeom>
        </p:spPr>
      </p:pic>
    </p:spTree>
    <p:extLst>
      <p:ext uri="{BB962C8B-B14F-4D97-AF65-F5344CB8AC3E}">
        <p14:creationId xmlns:p14="http://schemas.microsoft.com/office/powerpoint/2010/main" val="326448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62716" y="523702"/>
            <a:ext cx="9154797" cy="6240298"/>
          </a:xfrm>
          <a:prstGeom prst="rect">
            <a:avLst/>
          </a:prstGeom>
        </p:spPr>
        <p:txBody>
          <a:bodyPr vert="horz" wrap="square" lIns="0" tIns="0" rIns="0" bIns="0" rtlCol="0">
            <a:spAutoFit/>
          </a:bodyPr>
          <a:lstStyle/>
          <a:p>
            <a:pPr>
              <a:lnSpc>
                <a:spcPct val="107000"/>
              </a:lnSpc>
              <a:spcAft>
                <a:spcPts val="80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Tentative Dates July – September, 2019</a:t>
            </a:r>
          </a:p>
          <a:p>
            <a:pPr marL="457200" indent="-457200">
              <a:lnSpc>
                <a:spcPct val="107000"/>
              </a:lnSpc>
              <a:spcAft>
                <a:spcPts val="80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Hold School Advisory Council (SAC) Elections</a:t>
            </a:r>
          </a:p>
          <a:p>
            <a:pPr marL="457200" indent="-457200">
              <a:lnSpc>
                <a:spcPct val="107000"/>
              </a:lnSpc>
              <a:spcAft>
                <a:spcPts val="80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Record election results in SAC minutes</a:t>
            </a:r>
          </a:p>
          <a:p>
            <a:pPr marL="457200" indent="-457200">
              <a:lnSpc>
                <a:spcPct val="107000"/>
              </a:lnSpc>
              <a:spcAft>
                <a:spcPts val="80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Ensure all FY19/20 SAC voting members have been added on the SAC Membership Compliance form and recorded in minutes and submitted to Office of School Improvement </a:t>
            </a:r>
          </a:p>
          <a:p>
            <a:pPr marL="457200" indent="-457200">
              <a:lnSpc>
                <a:spcPct val="107000"/>
              </a:lnSpc>
              <a:spcAft>
                <a:spcPts val="80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Review Sunshine Law, Roberts Rules and SAC By- Laws with SAC members and recorded in minutes</a:t>
            </a:r>
          </a:p>
          <a:p>
            <a:pPr marL="457200" indent="-457200">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SAC Checklist Completed and submitted to Office of School Improvement </a:t>
            </a:r>
            <a:endParaRPr sz="3200" dirty="0">
              <a:solidFill>
                <a:schemeClr val="bg1"/>
              </a:solidFill>
              <a:latin typeface="Century Gothic"/>
              <a:cs typeface="Century Gothic"/>
            </a:endParaRPr>
          </a:p>
        </p:txBody>
      </p:sp>
      <p:pic>
        <p:nvPicPr>
          <p:cNvPr id="2" name="Picture 1">
            <a:extLst>
              <a:ext uri="{FF2B5EF4-FFF2-40B4-BE49-F238E27FC236}">
                <a16:creationId xmlns:a16="http://schemas.microsoft.com/office/drawing/2014/main" id="{2195AD74-5EA6-4056-885C-EAEA9A69804A}"/>
              </a:ext>
            </a:extLst>
          </p:cNvPr>
          <p:cNvPicPr>
            <a:picLocks noChangeAspect="1"/>
          </p:cNvPicPr>
          <p:nvPr/>
        </p:nvPicPr>
        <p:blipFill>
          <a:blip r:embed="rId2"/>
          <a:stretch>
            <a:fillRect/>
          </a:stretch>
        </p:blipFill>
        <p:spPr>
          <a:xfrm>
            <a:off x="10241946" y="156702"/>
            <a:ext cx="1841152" cy="1188823"/>
          </a:xfrm>
          <a:prstGeom prst="rect">
            <a:avLst/>
          </a:prstGeom>
        </p:spPr>
      </p:pic>
    </p:spTree>
    <p:extLst>
      <p:ext uri="{BB962C8B-B14F-4D97-AF65-F5344CB8AC3E}">
        <p14:creationId xmlns:p14="http://schemas.microsoft.com/office/powerpoint/2010/main" val="360911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447" y="903515"/>
            <a:ext cx="10515600" cy="5795963"/>
          </a:xfrm>
        </p:spPr>
        <p:txBody>
          <a:bodyPr>
            <a:normAutofit fontScale="92500" lnSpcReduction="10000"/>
          </a:bodyPr>
          <a:lstStyle/>
          <a:p>
            <a:pPr marL="0" indent="0">
              <a:buNone/>
            </a:pPr>
            <a:r>
              <a:rPr lang="en-US" dirty="0">
                <a:solidFill>
                  <a:schemeClr val="bg1"/>
                </a:solidFill>
              </a:rPr>
              <a:t>September, 2019</a:t>
            </a:r>
          </a:p>
          <a:p>
            <a:r>
              <a:rPr lang="en-US" dirty="0">
                <a:solidFill>
                  <a:schemeClr val="bg1"/>
                </a:solidFill>
              </a:rPr>
              <a:t>School Improvement Plan SAC approval and recorded in minutes</a:t>
            </a:r>
          </a:p>
          <a:p>
            <a:pPr marL="0" indent="0">
              <a:buNone/>
            </a:pPr>
            <a:r>
              <a:rPr lang="en-US" dirty="0">
                <a:solidFill>
                  <a:schemeClr val="bg1"/>
                </a:solidFill>
              </a:rPr>
              <a:t>October, 2019</a:t>
            </a:r>
          </a:p>
          <a:p>
            <a:r>
              <a:rPr lang="en-US" dirty="0">
                <a:solidFill>
                  <a:schemeClr val="bg1"/>
                </a:solidFill>
              </a:rPr>
              <a:t>School Principals Peer Review of School Improvement Plans</a:t>
            </a:r>
          </a:p>
          <a:p>
            <a:r>
              <a:rPr lang="en-US" dirty="0">
                <a:solidFill>
                  <a:schemeClr val="bg1"/>
                </a:solidFill>
              </a:rPr>
              <a:t>School Improvement Plan review and feedback provided by Office of School Improvement</a:t>
            </a:r>
          </a:p>
          <a:p>
            <a:pPr marL="0" indent="0">
              <a:buNone/>
            </a:pPr>
            <a:r>
              <a:rPr lang="en-US" dirty="0">
                <a:solidFill>
                  <a:schemeClr val="bg1"/>
                </a:solidFill>
              </a:rPr>
              <a:t>November, 2019</a:t>
            </a:r>
          </a:p>
          <a:p>
            <a:r>
              <a:rPr lang="en-US" dirty="0">
                <a:solidFill>
                  <a:schemeClr val="bg1"/>
                </a:solidFill>
              </a:rPr>
              <a:t>School Board Approval as required by SB Policy 2.09 (8e)</a:t>
            </a:r>
          </a:p>
          <a:p>
            <a:pPr marL="0" indent="0">
              <a:buNone/>
            </a:pPr>
            <a:r>
              <a:rPr lang="en-US" dirty="0">
                <a:solidFill>
                  <a:schemeClr val="bg1"/>
                </a:solidFill>
              </a:rPr>
              <a:t>January, 2020</a:t>
            </a:r>
          </a:p>
          <a:p>
            <a:r>
              <a:rPr lang="en-US" dirty="0">
                <a:solidFill>
                  <a:schemeClr val="bg1"/>
                </a:solidFill>
              </a:rPr>
              <a:t>Mid-Year Reflection submitted to </a:t>
            </a:r>
            <a:r>
              <a:rPr lang="en-US" dirty="0" err="1">
                <a:solidFill>
                  <a:schemeClr val="bg1"/>
                </a:solidFill>
              </a:rPr>
              <a:t>FlDOE</a:t>
            </a:r>
            <a:r>
              <a:rPr lang="en-US" dirty="0">
                <a:solidFill>
                  <a:schemeClr val="bg1"/>
                </a:solidFill>
              </a:rPr>
              <a:t> CIM Platform</a:t>
            </a:r>
          </a:p>
          <a:p>
            <a:r>
              <a:rPr lang="en-US" dirty="0">
                <a:solidFill>
                  <a:schemeClr val="bg1"/>
                </a:solidFill>
              </a:rPr>
              <a:t>School Improvement Plan Assurances (District)</a:t>
            </a:r>
          </a:p>
          <a:p>
            <a:pPr marL="0" indent="0">
              <a:buNone/>
            </a:pPr>
            <a:r>
              <a:rPr lang="en-US" dirty="0">
                <a:solidFill>
                  <a:schemeClr val="bg1"/>
                </a:solidFill>
              </a:rPr>
              <a:t>May, 2020</a:t>
            </a:r>
          </a:p>
          <a:p>
            <a:r>
              <a:rPr lang="en-US" dirty="0">
                <a:solidFill>
                  <a:schemeClr val="bg1"/>
                </a:solidFill>
              </a:rPr>
              <a:t>Reflection on School Improvement Plan</a:t>
            </a:r>
          </a:p>
        </p:txBody>
      </p:sp>
      <p:sp>
        <p:nvSpPr>
          <p:cNvPr id="4" name="object 5">
            <a:extLst>
              <a:ext uri="{FF2B5EF4-FFF2-40B4-BE49-F238E27FC236}">
                <a16:creationId xmlns:a16="http://schemas.microsoft.com/office/drawing/2014/main" id="{DC91FE35-C358-49D0-AF7E-79F0F29FCE43}"/>
              </a:ext>
            </a:extLst>
          </p:cNvPr>
          <p:cNvSpPr/>
          <p:nvPr/>
        </p:nvSpPr>
        <p:spPr>
          <a:xfrm>
            <a:off x="10119948" y="158522"/>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2903156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100" y="275772"/>
            <a:ext cx="8508999" cy="1354217"/>
          </a:xfrm>
          <a:prstGeom prst="rect">
            <a:avLst/>
          </a:prstGeom>
        </p:spPr>
        <p:txBody>
          <a:bodyPr vert="horz" wrap="square" lIns="0" tIns="0" rIns="0" bIns="0" rtlCol="0" anchor="ctr">
            <a:spAutoFit/>
          </a:bodyPr>
          <a:lstStyle/>
          <a:p>
            <a:pPr marL="12700" algn="ctr">
              <a:lnSpc>
                <a:spcPct val="100000"/>
              </a:lnSpc>
            </a:pPr>
            <a:r>
              <a:rPr lang="en-US" dirty="0">
                <a:solidFill>
                  <a:schemeClr val="bg1"/>
                </a:solidFill>
                <a:latin typeface="Century Gothic"/>
                <a:cs typeface="Century Gothic"/>
              </a:rPr>
              <a:t>Monthly Meetings to Include Agenda Item </a:t>
            </a:r>
            <a:endParaRPr dirty="0">
              <a:solidFill>
                <a:schemeClr val="bg1"/>
              </a:solidFill>
              <a:latin typeface="Century Gothic"/>
              <a:cs typeface="Century Gothic"/>
            </a:endParaRPr>
          </a:p>
        </p:txBody>
      </p:sp>
      <p:sp>
        <p:nvSpPr>
          <p:cNvPr id="3" name="object 3"/>
          <p:cNvSpPr txBox="1"/>
          <p:nvPr/>
        </p:nvSpPr>
        <p:spPr>
          <a:xfrm>
            <a:off x="1507267" y="1819147"/>
            <a:ext cx="7449820" cy="3439403"/>
          </a:xfrm>
          <a:prstGeom prst="rect">
            <a:avLst/>
          </a:prstGeom>
        </p:spPr>
        <p:txBody>
          <a:bodyPr vert="horz" wrap="square" lIns="0" tIns="0" rIns="0" bIns="0" rtlCol="0">
            <a:spAutoFit/>
          </a:bodyPr>
          <a:lstStyle/>
          <a:p>
            <a:pPr marL="355600" indent="-342900">
              <a:spcBef>
                <a:spcPts val="860"/>
              </a:spcBef>
              <a:buFont typeface="Arial"/>
              <a:buChar char="•"/>
              <a:tabLst>
                <a:tab pos="355600" algn="l"/>
              </a:tabLst>
            </a:pPr>
            <a:r>
              <a:rPr lang="en-US" sz="3600" spc="-10" dirty="0">
                <a:solidFill>
                  <a:srgbClr val="FFFFFF"/>
                </a:solidFill>
                <a:latin typeface="Century Gothic"/>
                <a:cs typeface="Century Gothic"/>
              </a:rPr>
              <a:t>Update on 2019-20 SIP Areas of Focus and Action Steps (positives and concerns)and changes made</a:t>
            </a:r>
          </a:p>
          <a:p>
            <a:pPr marL="355600" marR="5080" indent="-342900">
              <a:spcBef>
                <a:spcPts val="860"/>
              </a:spcBef>
              <a:buFont typeface="Arial"/>
              <a:buChar char="•"/>
              <a:tabLst>
                <a:tab pos="355600" algn="l"/>
              </a:tabLst>
            </a:pPr>
            <a:r>
              <a:rPr lang="en-US" sz="3600" spc="-10" dirty="0">
                <a:solidFill>
                  <a:srgbClr val="FFFFFF"/>
                </a:solidFill>
                <a:latin typeface="Century Gothic"/>
                <a:cs typeface="Century Gothic"/>
              </a:rPr>
              <a:t>Feedback to be recorded in Minutes</a:t>
            </a:r>
            <a:endParaRPr sz="3600" dirty="0">
              <a:latin typeface="Century Gothic"/>
              <a:cs typeface="Century Gothic"/>
            </a:endParaRPr>
          </a:p>
        </p:txBody>
      </p:sp>
      <p:sp>
        <p:nvSpPr>
          <p:cNvPr id="9" name="object 9"/>
          <p:cNvSpPr txBox="1"/>
          <p:nvPr/>
        </p:nvSpPr>
        <p:spPr>
          <a:xfrm>
            <a:off x="10557510" y="46085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t>
            </a:r>
            <a:endParaRPr sz="4000" dirty="0">
              <a:latin typeface="Century Gothic"/>
              <a:cs typeface="Century Gothic"/>
            </a:endParaRPr>
          </a:p>
        </p:txBody>
      </p:sp>
      <p:sp>
        <p:nvSpPr>
          <p:cNvPr id="10" name="object 5">
            <a:extLst>
              <a:ext uri="{FF2B5EF4-FFF2-40B4-BE49-F238E27FC236}">
                <a16:creationId xmlns:a16="http://schemas.microsoft.com/office/drawing/2014/main" id="{68113067-8590-4868-83AF-32D4937CE01F}"/>
              </a:ext>
            </a:extLst>
          </p:cNvPr>
          <p:cNvSpPr/>
          <p:nvPr/>
        </p:nvSpPr>
        <p:spPr>
          <a:xfrm>
            <a:off x="10073295" y="178906"/>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179572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987" y="390292"/>
            <a:ext cx="10515600" cy="1325563"/>
          </a:xfrm>
        </p:spPr>
        <p:txBody>
          <a:bodyPr/>
          <a:lstStyle/>
          <a:p>
            <a:pPr algn="ctr"/>
            <a:r>
              <a:rPr lang="en-US" dirty="0">
                <a:solidFill>
                  <a:schemeClr val="bg1"/>
                </a:solidFill>
              </a:rPr>
              <a:t>SAC Member Requirements</a:t>
            </a:r>
          </a:p>
        </p:txBody>
      </p:sp>
      <p:sp>
        <p:nvSpPr>
          <p:cNvPr id="3" name="Content Placeholder 2"/>
          <p:cNvSpPr>
            <a:spLocks noGrp="1"/>
          </p:cNvSpPr>
          <p:nvPr>
            <p:ph idx="1"/>
          </p:nvPr>
        </p:nvSpPr>
        <p:spPr/>
        <p:txBody>
          <a:bodyPr/>
          <a:lstStyle/>
          <a:p>
            <a:endParaRPr lang="en-US" dirty="0"/>
          </a:p>
          <a:p>
            <a:pPr marL="0" indent="0" algn="ctr">
              <a:buNone/>
            </a:pPr>
            <a:r>
              <a:rPr lang="en-US" sz="4000" dirty="0">
                <a:solidFill>
                  <a:srgbClr val="FFFF00"/>
                </a:solidFill>
              </a:rPr>
              <a:t>It is the School’s responsibility to ensure that all SAC Members are OASIS approved volunteers in accordance with Section 943.04351, F.S. </a:t>
            </a:r>
            <a:endParaRPr lang="en-US" sz="4000" dirty="0"/>
          </a:p>
        </p:txBody>
      </p:sp>
      <p:sp>
        <p:nvSpPr>
          <p:cNvPr id="5" name="object 5">
            <a:extLst>
              <a:ext uri="{FF2B5EF4-FFF2-40B4-BE49-F238E27FC236}">
                <a16:creationId xmlns:a16="http://schemas.microsoft.com/office/drawing/2014/main" id="{B9FE2694-5E10-4C5A-A9AE-CEE0C3D7821B}"/>
              </a:ext>
            </a:extLst>
          </p:cNvPr>
          <p:cNvSpPr/>
          <p:nvPr/>
        </p:nvSpPr>
        <p:spPr>
          <a:xfrm>
            <a:off x="10075178" y="169308"/>
            <a:ext cx="1845795" cy="1023457"/>
          </a:xfrm>
          <a:custGeom>
            <a:avLst/>
            <a:gdLst/>
            <a:ahLst/>
            <a:cxnLst/>
            <a:rect l="l" t="t" r="r" b="b"/>
            <a:pathLst>
              <a:path w="2209800" h="1371600">
                <a:moveTo>
                  <a:pt x="0" y="0"/>
                </a:moveTo>
                <a:lnTo>
                  <a:pt x="2209800" y="0"/>
                </a:lnTo>
                <a:lnTo>
                  <a:pt x="2209800" y="1371600"/>
                </a:lnTo>
                <a:lnTo>
                  <a:pt x="0" y="1371600"/>
                </a:lnTo>
                <a:lnTo>
                  <a:pt x="0" y="0"/>
                </a:lnTo>
                <a:close/>
              </a:path>
            </a:pathLst>
          </a:custGeom>
          <a:solidFill>
            <a:srgbClr val="FFFF00"/>
          </a:solidFill>
        </p:spPr>
        <p:txBody>
          <a:bodyPr wrap="square" lIns="0" tIns="0" rIns="0" bIns="0" rtlCol="0"/>
          <a:lstStyle/>
          <a:p>
            <a:endParaRPr lang="en-US" dirty="0"/>
          </a:p>
          <a:p>
            <a:pPr algn="ctr"/>
            <a:r>
              <a:rPr lang="en-US" sz="4000" dirty="0"/>
              <a:t>SAC</a:t>
            </a:r>
          </a:p>
        </p:txBody>
      </p:sp>
    </p:spTree>
    <p:extLst>
      <p:ext uri="{BB962C8B-B14F-4D97-AF65-F5344CB8AC3E}">
        <p14:creationId xmlns:p14="http://schemas.microsoft.com/office/powerpoint/2010/main" val="279710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3741" y="379985"/>
            <a:ext cx="4651375"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SAC</a:t>
            </a:r>
            <a:r>
              <a:rPr sz="3200" spc="-85" dirty="0">
                <a:solidFill>
                  <a:srgbClr val="FFFF00"/>
                </a:solidFill>
                <a:latin typeface="Century Gothic"/>
                <a:cs typeface="Century Gothic"/>
              </a:rPr>
              <a:t> </a:t>
            </a:r>
            <a:r>
              <a:rPr sz="3200" dirty="0">
                <a:solidFill>
                  <a:srgbClr val="FFFF00"/>
                </a:solidFill>
                <a:latin typeface="Century Gothic"/>
                <a:cs typeface="Century Gothic"/>
              </a:rPr>
              <a:t>Membership</a:t>
            </a:r>
            <a:endParaRPr sz="3200">
              <a:latin typeface="Century Gothic"/>
              <a:cs typeface="Century Gothic"/>
            </a:endParaRPr>
          </a:p>
        </p:txBody>
      </p:sp>
      <p:sp>
        <p:nvSpPr>
          <p:cNvPr id="3" name="object 3"/>
          <p:cNvSpPr txBox="1"/>
          <p:nvPr/>
        </p:nvSpPr>
        <p:spPr>
          <a:xfrm>
            <a:off x="2063436" y="1561591"/>
            <a:ext cx="7655559" cy="4270400"/>
          </a:xfrm>
          <a:prstGeom prst="rect">
            <a:avLst/>
          </a:prstGeom>
        </p:spPr>
        <p:txBody>
          <a:bodyPr vert="horz" wrap="square" lIns="0" tIns="0" rIns="0" bIns="0" rtlCol="0">
            <a:spAutoFit/>
          </a:bodyPr>
          <a:lstStyle/>
          <a:p>
            <a:pPr marL="355600" indent="-342900">
              <a:buFont typeface="Arial"/>
              <a:buChar char="•"/>
              <a:tabLst>
                <a:tab pos="354965" algn="l"/>
                <a:tab pos="355600" algn="l"/>
              </a:tabLst>
            </a:pPr>
            <a:r>
              <a:rPr sz="2000" spc="-5" dirty="0">
                <a:solidFill>
                  <a:srgbClr val="FFFFFF"/>
                </a:solidFill>
                <a:latin typeface="Century Gothic"/>
                <a:cs typeface="Century Gothic"/>
              </a:rPr>
              <a:t>Principal membership </a:t>
            </a:r>
            <a:r>
              <a:rPr sz="2000" spc="5" dirty="0">
                <a:solidFill>
                  <a:srgbClr val="FFFFFF"/>
                </a:solidFill>
                <a:latin typeface="Century Gothic"/>
                <a:cs typeface="Century Gothic"/>
              </a:rPr>
              <a:t>is</a:t>
            </a:r>
            <a:r>
              <a:rPr sz="2000" spc="-10" dirty="0">
                <a:solidFill>
                  <a:srgbClr val="FFFFFF"/>
                </a:solidFill>
                <a:latin typeface="Century Gothic"/>
                <a:cs typeface="Century Gothic"/>
              </a:rPr>
              <a:t> </a:t>
            </a:r>
            <a:r>
              <a:rPr sz="2000" spc="-5" dirty="0">
                <a:solidFill>
                  <a:srgbClr val="FFFFFF"/>
                </a:solidFill>
                <a:latin typeface="Century Gothic"/>
                <a:cs typeface="Century Gothic"/>
              </a:rPr>
              <a:t>mandatory</a:t>
            </a:r>
            <a:endParaRPr sz="2000" dirty="0">
              <a:latin typeface="Century Gothic"/>
              <a:cs typeface="Century Gothic"/>
            </a:endParaRPr>
          </a:p>
          <a:p>
            <a:pPr marL="355600" marR="706120" indent="-342900">
              <a:spcBef>
                <a:spcPts val="670"/>
              </a:spcBef>
              <a:buFont typeface="Arial"/>
              <a:buChar char="•"/>
              <a:tabLst>
                <a:tab pos="354965" algn="l"/>
                <a:tab pos="355600" algn="l"/>
              </a:tabLst>
            </a:pPr>
            <a:r>
              <a:rPr sz="2000" spc="-5" dirty="0">
                <a:solidFill>
                  <a:srgbClr val="FFFFFF"/>
                </a:solidFill>
                <a:latin typeface="Century Gothic"/>
                <a:cs typeface="Century Gothic"/>
              </a:rPr>
              <a:t>All </a:t>
            </a:r>
            <a:r>
              <a:rPr sz="2000" dirty="0">
                <a:solidFill>
                  <a:srgbClr val="FFFFFF"/>
                </a:solidFill>
                <a:latin typeface="Century Gothic"/>
                <a:cs typeface="Century Gothic"/>
              </a:rPr>
              <a:t>voting </a:t>
            </a:r>
            <a:r>
              <a:rPr sz="2000" spc="-5" dirty="0">
                <a:solidFill>
                  <a:srgbClr val="FFFFFF"/>
                </a:solidFill>
                <a:latin typeface="Century Gothic"/>
                <a:cs typeface="Century Gothic"/>
              </a:rPr>
              <a:t>members must be chosen </a:t>
            </a:r>
            <a:r>
              <a:rPr sz="2000" dirty="0">
                <a:solidFill>
                  <a:srgbClr val="FFFFFF"/>
                </a:solidFill>
                <a:latin typeface="Century Gothic"/>
                <a:cs typeface="Century Gothic"/>
              </a:rPr>
              <a:t>or  </a:t>
            </a:r>
            <a:r>
              <a:rPr sz="2000" spc="-10" dirty="0">
                <a:solidFill>
                  <a:srgbClr val="FFFFFF"/>
                </a:solidFill>
                <a:latin typeface="Century Gothic"/>
                <a:cs typeface="Century Gothic"/>
              </a:rPr>
              <a:t>elected </a:t>
            </a:r>
            <a:r>
              <a:rPr sz="2000" spc="-5" dirty="0">
                <a:solidFill>
                  <a:srgbClr val="FFFFFF"/>
                </a:solidFill>
                <a:latin typeface="Century Gothic"/>
                <a:cs typeface="Century Gothic"/>
              </a:rPr>
              <a:t>by</a:t>
            </a:r>
            <a:r>
              <a:rPr sz="2000" spc="-25" dirty="0">
                <a:solidFill>
                  <a:srgbClr val="FFFFFF"/>
                </a:solidFill>
                <a:latin typeface="Century Gothic"/>
                <a:cs typeface="Century Gothic"/>
              </a:rPr>
              <a:t> </a:t>
            </a:r>
            <a:r>
              <a:rPr sz="2000" spc="-10" dirty="0">
                <a:solidFill>
                  <a:srgbClr val="FFFFFF"/>
                </a:solidFill>
                <a:latin typeface="Century Gothic"/>
                <a:cs typeface="Century Gothic"/>
              </a:rPr>
              <a:t>peers.</a:t>
            </a:r>
            <a:endParaRPr sz="2000" dirty="0">
              <a:latin typeface="Century Gothic"/>
              <a:cs typeface="Century Gothic"/>
            </a:endParaRPr>
          </a:p>
          <a:p>
            <a:pPr marL="756285" lvl="1" indent="-286385">
              <a:spcBef>
                <a:spcPts val="590"/>
              </a:spcBef>
              <a:buFont typeface="Arial"/>
              <a:buChar char="–"/>
              <a:tabLst>
                <a:tab pos="756920" algn="l"/>
              </a:tabLst>
            </a:pPr>
            <a:r>
              <a:rPr sz="2000" spc="-5" dirty="0">
                <a:solidFill>
                  <a:srgbClr val="FFFFFF"/>
                </a:solidFill>
                <a:latin typeface="Century Gothic"/>
                <a:cs typeface="Century Gothic"/>
              </a:rPr>
              <a:t>Teachers </a:t>
            </a:r>
            <a:r>
              <a:rPr sz="2000" spc="-5" dirty="0">
                <a:solidFill>
                  <a:srgbClr val="FFFF00"/>
                </a:solidFill>
                <a:latin typeface="Century Gothic"/>
                <a:cs typeface="Century Gothic"/>
              </a:rPr>
              <a:t>elect</a:t>
            </a:r>
            <a:r>
              <a:rPr sz="2000" spc="-10" dirty="0">
                <a:solidFill>
                  <a:srgbClr val="FFFF00"/>
                </a:solidFill>
                <a:latin typeface="Century Gothic"/>
                <a:cs typeface="Century Gothic"/>
              </a:rPr>
              <a:t> </a:t>
            </a:r>
            <a:r>
              <a:rPr sz="2000" spc="-5" dirty="0">
                <a:solidFill>
                  <a:srgbClr val="FFFFFF"/>
                </a:solidFill>
                <a:latin typeface="Century Gothic"/>
                <a:cs typeface="Century Gothic"/>
              </a:rPr>
              <a:t>teachers</a:t>
            </a:r>
            <a:endParaRPr sz="2000" dirty="0">
              <a:latin typeface="Century Gothic"/>
              <a:cs typeface="Century Gothic"/>
            </a:endParaRPr>
          </a:p>
          <a:p>
            <a:pPr marL="756285" lvl="1" indent="-286385">
              <a:spcBef>
                <a:spcPts val="575"/>
              </a:spcBef>
              <a:buFont typeface="Arial"/>
              <a:buChar char="–"/>
              <a:tabLst>
                <a:tab pos="756920" algn="l"/>
              </a:tabLst>
            </a:pPr>
            <a:r>
              <a:rPr sz="2000" spc="-5" dirty="0">
                <a:solidFill>
                  <a:srgbClr val="FFFFFF"/>
                </a:solidFill>
                <a:latin typeface="Century Gothic"/>
                <a:cs typeface="Century Gothic"/>
              </a:rPr>
              <a:t>Support </a:t>
            </a:r>
            <a:r>
              <a:rPr sz="2000" dirty="0">
                <a:solidFill>
                  <a:srgbClr val="FFFFFF"/>
                </a:solidFill>
                <a:latin typeface="Century Gothic"/>
                <a:cs typeface="Century Gothic"/>
              </a:rPr>
              <a:t>staff </a:t>
            </a:r>
            <a:r>
              <a:rPr sz="2000" spc="-5" dirty="0">
                <a:solidFill>
                  <a:srgbClr val="FFFF00"/>
                </a:solidFill>
                <a:latin typeface="Century Gothic"/>
                <a:cs typeface="Century Gothic"/>
              </a:rPr>
              <a:t>elect </a:t>
            </a:r>
            <a:r>
              <a:rPr sz="2000" spc="-5" dirty="0">
                <a:solidFill>
                  <a:srgbClr val="FFFFFF"/>
                </a:solidFill>
                <a:latin typeface="Century Gothic"/>
                <a:cs typeface="Century Gothic"/>
              </a:rPr>
              <a:t>support</a:t>
            </a:r>
            <a:r>
              <a:rPr sz="2000" dirty="0">
                <a:solidFill>
                  <a:srgbClr val="FFFFFF"/>
                </a:solidFill>
                <a:latin typeface="Century Gothic"/>
                <a:cs typeface="Century Gothic"/>
              </a:rPr>
              <a:t> </a:t>
            </a:r>
            <a:r>
              <a:rPr sz="2000" spc="-5" dirty="0">
                <a:solidFill>
                  <a:srgbClr val="FFFFFF"/>
                </a:solidFill>
                <a:latin typeface="Century Gothic"/>
                <a:cs typeface="Century Gothic"/>
              </a:rPr>
              <a:t>staff</a:t>
            </a:r>
            <a:endParaRPr sz="2000" dirty="0">
              <a:latin typeface="Century Gothic"/>
              <a:cs typeface="Century Gothic"/>
            </a:endParaRPr>
          </a:p>
          <a:p>
            <a:pPr marL="756285" lvl="1" indent="-286385">
              <a:spcBef>
                <a:spcPts val="575"/>
              </a:spcBef>
              <a:buFont typeface="Arial"/>
              <a:buChar char="–"/>
              <a:tabLst>
                <a:tab pos="756920" algn="l"/>
              </a:tabLst>
            </a:pPr>
            <a:r>
              <a:rPr sz="2000" spc="-5" dirty="0">
                <a:solidFill>
                  <a:srgbClr val="FFFFFF"/>
                </a:solidFill>
                <a:latin typeface="Century Gothic"/>
                <a:cs typeface="Century Gothic"/>
              </a:rPr>
              <a:t>Parents </a:t>
            </a:r>
            <a:r>
              <a:rPr sz="2000" spc="-5" dirty="0">
                <a:solidFill>
                  <a:srgbClr val="FFFF00"/>
                </a:solidFill>
                <a:latin typeface="Century Gothic"/>
                <a:cs typeface="Century Gothic"/>
              </a:rPr>
              <a:t>elect</a:t>
            </a:r>
            <a:r>
              <a:rPr sz="2000" spc="-25" dirty="0">
                <a:solidFill>
                  <a:srgbClr val="FFFF00"/>
                </a:solidFill>
                <a:latin typeface="Century Gothic"/>
                <a:cs typeface="Century Gothic"/>
              </a:rPr>
              <a:t> </a:t>
            </a:r>
            <a:r>
              <a:rPr sz="2000" spc="-5" dirty="0">
                <a:solidFill>
                  <a:srgbClr val="FFFFFF"/>
                </a:solidFill>
                <a:latin typeface="Century Gothic"/>
                <a:cs typeface="Century Gothic"/>
              </a:rPr>
              <a:t>parents</a:t>
            </a:r>
            <a:endParaRPr sz="2000" dirty="0">
              <a:latin typeface="Century Gothic"/>
              <a:cs typeface="Century Gothic"/>
            </a:endParaRPr>
          </a:p>
          <a:p>
            <a:pPr marL="756285" lvl="1" indent="-286385">
              <a:spcBef>
                <a:spcPts val="575"/>
              </a:spcBef>
              <a:buFont typeface="Arial"/>
              <a:buChar char="–"/>
              <a:tabLst>
                <a:tab pos="756920" algn="l"/>
              </a:tabLst>
            </a:pPr>
            <a:r>
              <a:rPr sz="2000" b="1" dirty="0">
                <a:solidFill>
                  <a:srgbClr val="FFFFFF"/>
                </a:solidFill>
                <a:latin typeface="Century Gothic"/>
                <a:cs typeface="Century Gothic"/>
              </a:rPr>
              <a:t>Principals </a:t>
            </a:r>
            <a:r>
              <a:rPr sz="2000" b="1" spc="-5" dirty="0">
                <a:solidFill>
                  <a:srgbClr val="FFFFFF"/>
                </a:solidFill>
                <a:latin typeface="Century Gothic"/>
                <a:cs typeface="Century Gothic"/>
              </a:rPr>
              <a:t>can </a:t>
            </a:r>
            <a:r>
              <a:rPr sz="2000" b="1" dirty="0">
                <a:solidFill>
                  <a:srgbClr val="FFFF00"/>
                </a:solidFill>
                <a:latin typeface="Century Gothic"/>
                <a:cs typeface="Century Gothic"/>
              </a:rPr>
              <a:t>appoint </a:t>
            </a:r>
            <a:r>
              <a:rPr sz="2000" b="1" dirty="0">
                <a:solidFill>
                  <a:srgbClr val="FFFFFF"/>
                </a:solidFill>
                <a:latin typeface="Century Gothic"/>
                <a:cs typeface="Century Gothic"/>
              </a:rPr>
              <a:t>community</a:t>
            </a:r>
            <a:r>
              <a:rPr sz="2000" b="1" spc="-155" dirty="0">
                <a:solidFill>
                  <a:srgbClr val="FFFFFF"/>
                </a:solidFill>
                <a:latin typeface="Century Gothic"/>
                <a:cs typeface="Century Gothic"/>
              </a:rPr>
              <a:t> </a:t>
            </a:r>
            <a:r>
              <a:rPr sz="2000" b="1" spc="-5" dirty="0">
                <a:solidFill>
                  <a:srgbClr val="FFFFFF"/>
                </a:solidFill>
                <a:latin typeface="Century Gothic"/>
                <a:cs typeface="Century Gothic"/>
              </a:rPr>
              <a:t>members</a:t>
            </a:r>
            <a:endParaRPr sz="2000" b="1" dirty="0">
              <a:latin typeface="Century Gothic"/>
              <a:cs typeface="Century Gothic"/>
            </a:endParaRPr>
          </a:p>
          <a:p>
            <a:pPr marL="355600" marR="5080" indent="-342900">
              <a:spcBef>
                <a:spcPts val="655"/>
              </a:spcBef>
              <a:buFont typeface="Arial"/>
              <a:buChar char="•"/>
              <a:tabLst>
                <a:tab pos="354965" algn="l"/>
                <a:tab pos="355600" algn="l"/>
              </a:tabLst>
            </a:pPr>
            <a:r>
              <a:rPr sz="2000" spc="-10" dirty="0">
                <a:solidFill>
                  <a:srgbClr val="FFFFFF"/>
                </a:solidFill>
                <a:latin typeface="Century Gothic"/>
                <a:cs typeface="Century Gothic"/>
              </a:rPr>
              <a:t>The </a:t>
            </a:r>
            <a:r>
              <a:rPr sz="2000" dirty="0">
                <a:solidFill>
                  <a:srgbClr val="FFFFFF"/>
                </a:solidFill>
                <a:latin typeface="Century Gothic"/>
                <a:cs typeface="Century Gothic"/>
              </a:rPr>
              <a:t>composition </a:t>
            </a:r>
            <a:r>
              <a:rPr sz="2000" spc="-5" dirty="0">
                <a:solidFill>
                  <a:srgbClr val="FFFFFF"/>
                </a:solidFill>
                <a:latin typeface="Century Gothic"/>
                <a:cs typeface="Century Gothic"/>
              </a:rPr>
              <a:t>must </a:t>
            </a:r>
            <a:r>
              <a:rPr sz="2000" spc="-10" dirty="0">
                <a:solidFill>
                  <a:srgbClr val="FFFFFF"/>
                </a:solidFill>
                <a:latin typeface="Century Gothic"/>
                <a:cs typeface="Century Gothic"/>
              </a:rPr>
              <a:t>represent </a:t>
            </a:r>
            <a:r>
              <a:rPr sz="2000" spc="-5" dirty="0">
                <a:solidFill>
                  <a:srgbClr val="FFFFFF"/>
                </a:solidFill>
                <a:latin typeface="Century Gothic"/>
                <a:cs typeface="Century Gothic"/>
              </a:rPr>
              <a:t>the racial,  ethnic </a:t>
            </a:r>
            <a:r>
              <a:rPr sz="2000" spc="-10" dirty="0">
                <a:solidFill>
                  <a:srgbClr val="FFFFFF"/>
                </a:solidFill>
                <a:latin typeface="Century Gothic"/>
                <a:cs typeface="Century Gothic"/>
              </a:rPr>
              <a:t>and </a:t>
            </a:r>
            <a:r>
              <a:rPr sz="2000" dirty="0">
                <a:solidFill>
                  <a:srgbClr val="FFFFFF"/>
                </a:solidFill>
                <a:latin typeface="Century Gothic"/>
                <a:cs typeface="Century Gothic"/>
              </a:rPr>
              <a:t>economic </a:t>
            </a:r>
            <a:r>
              <a:rPr sz="2000" spc="-5" dirty="0">
                <a:solidFill>
                  <a:srgbClr val="FFFFFF"/>
                </a:solidFill>
                <a:latin typeface="Century Gothic"/>
                <a:cs typeface="Century Gothic"/>
              </a:rPr>
              <a:t>status </a:t>
            </a:r>
            <a:r>
              <a:rPr sz="2000" dirty="0">
                <a:solidFill>
                  <a:srgbClr val="FFFFFF"/>
                </a:solidFill>
                <a:latin typeface="Century Gothic"/>
                <a:cs typeface="Century Gothic"/>
              </a:rPr>
              <a:t>of </a:t>
            </a:r>
            <a:r>
              <a:rPr sz="2000" spc="-5" dirty="0">
                <a:solidFill>
                  <a:srgbClr val="FFFFFF"/>
                </a:solidFill>
                <a:latin typeface="Century Gothic"/>
                <a:cs typeface="Century Gothic"/>
              </a:rPr>
              <a:t>the </a:t>
            </a:r>
            <a:r>
              <a:rPr sz="2000" b="1" spc="-5" dirty="0">
                <a:solidFill>
                  <a:srgbClr val="FFFFFF"/>
                </a:solidFill>
                <a:latin typeface="Century Gothic"/>
                <a:cs typeface="Century Gothic"/>
              </a:rPr>
              <a:t>school  </a:t>
            </a:r>
            <a:r>
              <a:rPr sz="2000" b="1" dirty="0">
                <a:solidFill>
                  <a:srgbClr val="FFFFFF"/>
                </a:solidFill>
                <a:latin typeface="Century Gothic"/>
                <a:cs typeface="Century Gothic"/>
              </a:rPr>
              <a:t>community</a:t>
            </a:r>
            <a:endParaRPr lang="en-US" sz="2000" b="1" dirty="0">
              <a:solidFill>
                <a:srgbClr val="FFFFFF"/>
              </a:solidFill>
              <a:latin typeface="Century Gothic"/>
              <a:cs typeface="Century Gothic"/>
            </a:endParaRPr>
          </a:p>
          <a:p>
            <a:pPr marL="355600" marR="5080" indent="-342900">
              <a:spcBef>
                <a:spcPts val="655"/>
              </a:spcBef>
              <a:buFont typeface="Arial"/>
              <a:buChar char="•"/>
              <a:tabLst>
                <a:tab pos="354965" algn="l"/>
                <a:tab pos="355600" algn="l"/>
              </a:tabLst>
            </a:pPr>
            <a:r>
              <a:rPr lang="en-US" sz="2000" dirty="0">
                <a:solidFill>
                  <a:srgbClr val="FFFFFF"/>
                </a:solidFill>
                <a:latin typeface="Century Gothic"/>
                <a:cs typeface="Century Gothic"/>
              </a:rPr>
              <a:t>Assistant Principals can attend SAC meetings but </a:t>
            </a:r>
            <a:r>
              <a:rPr lang="en-US" sz="2000" dirty="0">
                <a:solidFill>
                  <a:srgbClr val="FF0000"/>
                </a:solidFill>
                <a:latin typeface="Century Gothic"/>
                <a:cs typeface="Century Gothic"/>
              </a:rPr>
              <a:t>cannot be a SAC Member or a Board Member e.g. SAC Chair, Secretary or Treasure </a:t>
            </a:r>
            <a:endParaRPr sz="2000" dirty="0">
              <a:solidFill>
                <a:srgbClr val="FF0000"/>
              </a:solidFill>
              <a:latin typeface="Century Gothic"/>
              <a:cs typeface="Century Gothic"/>
            </a:endParaRPr>
          </a:p>
        </p:txBody>
      </p:sp>
      <p:sp>
        <p:nvSpPr>
          <p:cNvPr id="9" name="object 9"/>
          <p:cNvSpPr txBox="1"/>
          <p:nvPr/>
        </p:nvSpPr>
        <p:spPr>
          <a:xfrm>
            <a:off x="8980171" y="445770"/>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dirty="0">
              <a:latin typeface="Century Gothic"/>
              <a:cs typeface="Century Gothic"/>
            </a:endParaRPr>
          </a:p>
        </p:txBody>
      </p:sp>
      <p:pic>
        <p:nvPicPr>
          <p:cNvPr id="4" name="Picture 3">
            <a:extLst>
              <a:ext uri="{FF2B5EF4-FFF2-40B4-BE49-F238E27FC236}">
                <a16:creationId xmlns:a16="http://schemas.microsoft.com/office/drawing/2014/main" id="{13A297A2-95A5-4619-906E-0615B9BCDE01}"/>
              </a:ext>
            </a:extLst>
          </p:cNvPr>
          <p:cNvPicPr>
            <a:picLocks noChangeAspect="1"/>
          </p:cNvPicPr>
          <p:nvPr/>
        </p:nvPicPr>
        <p:blipFill>
          <a:blip r:embed="rId2"/>
          <a:stretch>
            <a:fillRect/>
          </a:stretch>
        </p:blipFill>
        <p:spPr>
          <a:xfrm>
            <a:off x="10039351" y="131087"/>
            <a:ext cx="1841152" cy="1188823"/>
          </a:xfrm>
          <a:prstGeom prst="rect">
            <a:avLst/>
          </a:prstGeom>
        </p:spPr>
      </p:pic>
    </p:spTree>
    <p:extLst>
      <p:ext uri="{BB962C8B-B14F-4D97-AF65-F5344CB8AC3E}">
        <p14:creationId xmlns:p14="http://schemas.microsoft.com/office/powerpoint/2010/main" val="158967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3682" y="328253"/>
            <a:ext cx="4651375"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SAC</a:t>
            </a:r>
            <a:r>
              <a:rPr sz="3200" spc="-85" dirty="0">
                <a:solidFill>
                  <a:srgbClr val="FFFF00"/>
                </a:solidFill>
                <a:latin typeface="Century Gothic"/>
                <a:cs typeface="Century Gothic"/>
              </a:rPr>
              <a:t> </a:t>
            </a:r>
            <a:r>
              <a:rPr sz="3200" dirty="0">
                <a:solidFill>
                  <a:srgbClr val="FFFF00"/>
                </a:solidFill>
                <a:latin typeface="Century Gothic"/>
                <a:cs typeface="Century Gothic"/>
              </a:rPr>
              <a:t>Membership</a:t>
            </a:r>
            <a:endParaRPr sz="3200" dirty="0">
              <a:latin typeface="Century Gothic"/>
              <a:cs typeface="Century Gothic"/>
            </a:endParaRPr>
          </a:p>
        </p:txBody>
      </p:sp>
      <p:sp>
        <p:nvSpPr>
          <p:cNvPr id="3" name="object 3"/>
          <p:cNvSpPr txBox="1"/>
          <p:nvPr/>
        </p:nvSpPr>
        <p:spPr>
          <a:xfrm>
            <a:off x="1723682" y="1695915"/>
            <a:ext cx="7414259" cy="4662815"/>
          </a:xfrm>
          <a:prstGeom prst="rect">
            <a:avLst/>
          </a:prstGeom>
        </p:spPr>
        <p:txBody>
          <a:bodyPr vert="horz" wrap="square" lIns="0" tIns="0" rIns="0" bIns="0" rtlCol="0">
            <a:spAutoFit/>
          </a:bodyPr>
          <a:lstStyle/>
          <a:p>
            <a:pPr marL="355600" marR="1171575" indent="-342900">
              <a:buFont typeface="Arial"/>
              <a:buChar char="•"/>
              <a:tabLst>
                <a:tab pos="354965" algn="l"/>
                <a:tab pos="355600" algn="l"/>
              </a:tabLst>
            </a:pPr>
            <a:r>
              <a:rPr sz="2400" dirty="0">
                <a:solidFill>
                  <a:srgbClr val="FFFFFF"/>
                </a:solidFill>
                <a:latin typeface="Century Gothic"/>
                <a:cs typeface="Century Gothic"/>
              </a:rPr>
              <a:t>Majority of the </a:t>
            </a:r>
            <a:r>
              <a:rPr sz="2400" spc="-5" dirty="0">
                <a:solidFill>
                  <a:srgbClr val="FFFFFF"/>
                </a:solidFill>
                <a:latin typeface="Century Gothic"/>
                <a:cs typeface="Century Gothic"/>
              </a:rPr>
              <a:t>members are</a:t>
            </a:r>
            <a:r>
              <a:rPr sz="2400" spc="-80" dirty="0">
                <a:solidFill>
                  <a:srgbClr val="FFFFFF"/>
                </a:solidFill>
                <a:latin typeface="Century Gothic"/>
                <a:cs typeface="Century Gothic"/>
              </a:rPr>
              <a:t> </a:t>
            </a:r>
            <a:r>
              <a:rPr sz="2400" dirty="0">
                <a:solidFill>
                  <a:srgbClr val="FFFF00"/>
                </a:solidFill>
                <a:latin typeface="Century Gothic"/>
                <a:cs typeface="Century Gothic"/>
              </a:rPr>
              <a:t>non-district  </a:t>
            </a:r>
            <a:r>
              <a:rPr sz="2400" spc="-5" dirty="0">
                <a:solidFill>
                  <a:srgbClr val="FFFFFF"/>
                </a:solidFill>
                <a:latin typeface="Century Gothic"/>
                <a:cs typeface="Century Gothic"/>
              </a:rPr>
              <a:t>employees</a:t>
            </a:r>
            <a:r>
              <a:rPr lang="en-US" sz="2400" spc="-5" dirty="0">
                <a:solidFill>
                  <a:srgbClr val="FFFFFF"/>
                </a:solidFill>
                <a:latin typeface="Century Gothic"/>
                <a:cs typeface="Century Gothic"/>
              </a:rPr>
              <a:t> (51%) (Use Compliance Calculator Tool to check)</a:t>
            </a:r>
            <a:endParaRPr sz="2400" dirty="0">
              <a:latin typeface="Century Gothic"/>
              <a:cs typeface="Century Gothic"/>
            </a:endParaRPr>
          </a:p>
          <a:p>
            <a:pPr marL="355600" marR="273685" indent="-342900">
              <a:spcBef>
                <a:spcPts val="575"/>
              </a:spcBef>
              <a:buFont typeface="Arial"/>
              <a:buChar char="•"/>
              <a:tabLst>
                <a:tab pos="354965" algn="l"/>
                <a:tab pos="355600" algn="l"/>
              </a:tabLst>
            </a:pPr>
            <a:r>
              <a:rPr sz="2400" b="1" dirty="0">
                <a:solidFill>
                  <a:srgbClr val="FFFFFF"/>
                </a:solidFill>
                <a:latin typeface="Century Gothic"/>
                <a:cs typeface="Century Gothic"/>
              </a:rPr>
              <a:t>Students of </a:t>
            </a:r>
            <a:r>
              <a:rPr sz="2400" b="1" spc="-5" dirty="0">
                <a:solidFill>
                  <a:srgbClr val="FFFFFF"/>
                </a:solidFill>
                <a:latin typeface="Century Gothic"/>
                <a:cs typeface="Century Gothic"/>
              </a:rPr>
              <a:t>appropriate </a:t>
            </a:r>
            <a:r>
              <a:rPr sz="2400" b="1" dirty="0">
                <a:solidFill>
                  <a:srgbClr val="FFFFFF"/>
                </a:solidFill>
                <a:latin typeface="Century Gothic"/>
                <a:cs typeface="Century Gothic"/>
              </a:rPr>
              <a:t>age </a:t>
            </a:r>
            <a:r>
              <a:rPr lang="en-US" sz="2400" b="1" dirty="0">
                <a:solidFill>
                  <a:srgbClr val="FFFFFF"/>
                </a:solidFill>
                <a:latin typeface="Century Gothic"/>
                <a:cs typeface="Century Gothic"/>
              </a:rPr>
              <a:t>are required to </a:t>
            </a:r>
            <a:r>
              <a:rPr sz="2400" b="1" spc="-5" dirty="0">
                <a:solidFill>
                  <a:srgbClr val="FFFFFF"/>
                </a:solidFill>
                <a:latin typeface="Century Gothic"/>
                <a:cs typeface="Century Gothic"/>
              </a:rPr>
              <a:t>be members </a:t>
            </a:r>
            <a:r>
              <a:rPr lang="en-US" sz="2400" b="1" spc="-5" dirty="0">
                <a:solidFill>
                  <a:srgbClr val="FFFFFF"/>
                </a:solidFill>
                <a:latin typeface="Century Gothic"/>
                <a:cs typeface="Century Gothic"/>
              </a:rPr>
              <a:t>of SAC </a:t>
            </a:r>
            <a:r>
              <a:rPr sz="2400" b="1" spc="-5" dirty="0">
                <a:solidFill>
                  <a:srgbClr val="FFFFFF"/>
                </a:solidFill>
                <a:latin typeface="Century Gothic"/>
                <a:cs typeface="Century Gothic"/>
              </a:rPr>
              <a:t>at </a:t>
            </a:r>
            <a:r>
              <a:rPr sz="2400" b="1" dirty="0">
                <a:solidFill>
                  <a:srgbClr val="FFFFFF"/>
                </a:solidFill>
                <a:latin typeface="Century Gothic"/>
                <a:cs typeface="Century Gothic"/>
              </a:rPr>
              <a:t>the middle </a:t>
            </a:r>
            <a:r>
              <a:rPr sz="2400" b="1" spc="-5" dirty="0">
                <a:solidFill>
                  <a:srgbClr val="FFFFFF"/>
                </a:solidFill>
                <a:latin typeface="Century Gothic"/>
                <a:cs typeface="Century Gothic"/>
              </a:rPr>
              <a:t>and </a:t>
            </a:r>
            <a:r>
              <a:rPr sz="2400" b="1" spc="5" dirty="0">
                <a:solidFill>
                  <a:srgbClr val="FFFFFF"/>
                </a:solidFill>
                <a:latin typeface="Century Gothic"/>
                <a:cs typeface="Century Gothic"/>
              </a:rPr>
              <a:t>high </a:t>
            </a:r>
            <a:r>
              <a:rPr sz="2400" b="1" spc="-5" dirty="0">
                <a:solidFill>
                  <a:srgbClr val="FFFFFF"/>
                </a:solidFill>
                <a:latin typeface="Century Gothic"/>
                <a:cs typeface="Century Gothic"/>
              </a:rPr>
              <a:t>school</a:t>
            </a:r>
            <a:r>
              <a:rPr sz="2400" b="1" spc="-50" dirty="0">
                <a:solidFill>
                  <a:srgbClr val="FFFFFF"/>
                </a:solidFill>
                <a:latin typeface="Century Gothic"/>
                <a:cs typeface="Century Gothic"/>
              </a:rPr>
              <a:t> </a:t>
            </a:r>
            <a:r>
              <a:rPr sz="2400" b="1" dirty="0">
                <a:solidFill>
                  <a:srgbClr val="FFFFFF"/>
                </a:solidFill>
                <a:latin typeface="Century Gothic"/>
                <a:cs typeface="Century Gothic"/>
              </a:rPr>
              <a:t>level.</a:t>
            </a:r>
            <a:endParaRPr sz="2400" b="1" dirty="0">
              <a:latin typeface="Century Gothic"/>
              <a:cs typeface="Century Gothic"/>
            </a:endParaRPr>
          </a:p>
          <a:p>
            <a:pPr marL="355600" marR="5080" indent="-342900">
              <a:spcBef>
                <a:spcPts val="575"/>
              </a:spcBef>
              <a:buFont typeface="Arial"/>
              <a:buChar char="•"/>
              <a:tabLst>
                <a:tab pos="354965" algn="l"/>
                <a:tab pos="355600" algn="l"/>
              </a:tabLst>
            </a:pPr>
            <a:r>
              <a:rPr sz="2400" dirty="0">
                <a:solidFill>
                  <a:srgbClr val="FFFFFF"/>
                </a:solidFill>
                <a:latin typeface="Century Gothic"/>
                <a:cs typeface="Century Gothic"/>
              </a:rPr>
              <a:t>A </a:t>
            </a:r>
            <a:r>
              <a:rPr sz="2400" spc="-5" dirty="0">
                <a:solidFill>
                  <a:srgbClr val="FFFFFF"/>
                </a:solidFill>
                <a:latin typeface="Century Gothic"/>
                <a:cs typeface="Century Gothic"/>
              </a:rPr>
              <a:t>completed </a:t>
            </a:r>
            <a:r>
              <a:rPr sz="2400" dirty="0">
                <a:solidFill>
                  <a:srgbClr val="FFFFFF"/>
                </a:solidFill>
                <a:latin typeface="Century Gothic"/>
                <a:cs typeface="Century Gothic"/>
              </a:rPr>
              <a:t>SAC roster </a:t>
            </a:r>
            <a:r>
              <a:rPr lang="en-US" sz="2400" dirty="0">
                <a:solidFill>
                  <a:srgbClr val="FFFFFF"/>
                </a:solidFill>
                <a:latin typeface="Century Gothic"/>
                <a:cs typeface="Century Gothic"/>
              </a:rPr>
              <a:t>must </a:t>
            </a:r>
            <a:r>
              <a:rPr sz="2400" spc="-5" dirty="0">
                <a:solidFill>
                  <a:srgbClr val="FFFFFF"/>
                </a:solidFill>
                <a:latin typeface="Century Gothic"/>
                <a:cs typeface="Century Gothic"/>
              </a:rPr>
              <a:t>be </a:t>
            </a:r>
            <a:r>
              <a:rPr sz="2400" dirty="0">
                <a:solidFill>
                  <a:srgbClr val="FFFFFF"/>
                </a:solidFill>
                <a:latin typeface="Century Gothic"/>
                <a:cs typeface="Century Gothic"/>
              </a:rPr>
              <a:t>provided to  the Office of </a:t>
            </a:r>
            <a:r>
              <a:rPr sz="2400" spc="-5" dirty="0">
                <a:solidFill>
                  <a:srgbClr val="FFFFFF"/>
                </a:solidFill>
                <a:latin typeface="Century Gothic"/>
                <a:cs typeface="Century Gothic"/>
              </a:rPr>
              <a:t>School </a:t>
            </a:r>
            <a:r>
              <a:rPr sz="2400" dirty="0">
                <a:solidFill>
                  <a:srgbClr val="FFFFFF"/>
                </a:solidFill>
                <a:latin typeface="Century Gothic"/>
                <a:cs typeface="Century Gothic"/>
              </a:rPr>
              <a:t>Improvement according</a:t>
            </a:r>
            <a:r>
              <a:rPr sz="2400" spc="-150" dirty="0">
                <a:solidFill>
                  <a:srgbClr val="FFFFFF"/>
                </a:solidFill>
                <a:latin typeface="Century Gothic"/>
                <a:cs typeface="Century Gothic"/>
              </a:rPr>
              <a:t> </a:t>
            </a:r>
            <a:r>
              <a:rPr sz="2400" dirty="0">
                <a:solidFill>
                  <a:srgbClr val="FFFFFF"/>
                </a:solidFill>
                <a:latin typeface="Century Gothic"/>
                <a:cs typeface="Century Gothic"/>
              </a:rPr>
              <a:t>to  the district</a:t>
            </a:r>
            <a:r>
              <a:rPr sz="2400" spc="-125" dirty="0">
                <a:solidFill>
                  <a:srgbClr val="FFFFFF"/>
                </a:solidFill>
                <a:latin typeface="Century Gothic"/>
                <a:cs typeface="Century Gothic"/>
              </a:rPr>
              <a:t> </a:t>
            </a:r>
            <a:r>
              <a:rPr sz="2400" dirty="0">
                <a:solidFill>
                  <a:srgbClr val="FFFFFF"/>
                </a:solidFill>
                <a:latin typeface="Century Gothic"/>
                <a:cs typeface="Century Gothic"/>
              </a:rPr>
              <a:t>timeline.</a:t>
            </a:r>
            <a:endParaRPr sz="2400" dirty="0">
              <a:latin typeface="Century Gothic"/>
              <a:cs typeface="Century Gothic"/>
            </a:endParaRPr>
          </a:p>
          <a:p>
            <a:pPr marL="355600" marR="133985" indent="-342900">
              <a:spcBef>
                <a:spcPts val="575"/>
              </a:spcBef>
              <a:buFont typeface="Arial"/>
              <a:buChar char="•"/>
              <a:tabLst>
                <a:tab pos="354965" algn="l"/>
                <a:tab pos="355600" algn="l"/>
              </a:tabLst>
            </a:pPr>
            <a:r>
              <a:rPr sz="2400" spc="-10" dirty="0">
                <a:solidFill>
                  <a:srgbClr val="FFFFFF"/>
                </a:solidFill>
                <a:latin typeface="Century Gothic"/>
                <a:cs typeface="Century Gothic"/>
              </a:rPr>
              <a:t>If </a:t>
            </a:r>
            <a:r>
              <a:rPr sz="2400" dirty="0">
                <a:solidFill>
                  <a:srgbClr val="FFFFFF"/>
                </a:solidFill>
                <a:latin typeface="Century Gothic"/>
                <a:cs typeface="Century Gothic"/>
              </a:rPr>
              <a:t>the SAC membership changes, </a:t>
            </a:r>
            <a:r>
              <a:rPr sz="2400" spc="-5" dirty="0">
                <a:solidFill>
                  <a:srgbClr val="FFFFFF"/>
                </a:solidFill>
                <a:latin typeface="Century Gothic"/>
                <a:cs typeface="Century Gothic"/>
              </a:rPr>
              <a:t>an updated  </a:t>
            </a:r>
            <a:r>
              <a:rPr sz="2400" dirty="0">
                <a:solidFill>
                  <a:srgbClr val="FFFFFF"/>
                </a:solidFill>
                <a:latin typeface="Century Gothic"/>
                <a:cs typeface="Century Gothic"/>
              </a:rPr>
              <a:t>roster must </a:t>
            </a:r>
            <a:r>
              <a:rPr sz="2400" spc="-5" dirty="0">
                <a:solidFill>
                  <a:srgbClr val="FFFFFF"/>
                </a:solidFill>
                <a:latin typeface="Century Gothic"/>
                <a:cs typeface="Century Gothic"/>
              </a:rPr>
              <a:t>be </a:t>
            </a:r>
            <a:r>
              <a:rPr sz="2400" dirty="0">
                <a:solidFill>
                  <a:srgbClr val="FFFFFF"/>
                </a:solidFill>
                <a:latin typeface="Century Gothic"/>
                <a:cs typeface="Century Gothic"/>
              </a:rPr>
              <a:t>provided to the Office of</a:t>
            </a:r>
            <a:r>
              <a:rPr sz="2400" spc="-110" dirty="0">
                <a:solidFill>
                  <a:srgbClr val="FFFFFF"/>
                </a:solidFill>
                <a:latin typeface="Century Gothic"/>
                <a:cs typeface="Century Gothic"/>
              </a:rPr>
              <a:t> </a:t>
            </a:r>
            <a:r>
              <a:rPr sz="2400" spc="-5" dirty="0">
                <a:solidFill>
                  <a:srgbClr val="FFFFFF"/>
                </a:solidFill>
                <a:latin typeface="Century Gothic"/>
                <a:cs typeface="Century Gothic"/>
              </a:rPr>
              <a:t>School  </a:t>
            </a:r>
            <a:r>
              <a:rPr sz="2400" dirty="0">
                <a:solidFill>
                  <a:srgbClr val="FFFFFF"/>
                </a:solidFill>
                <a:latin typeface="Century Gothic"/>
                <a:cs typeface="Century Gothic"/>
              </a:rPr>
              <a:t>Improvement.</a:t>
            </a:r>
            <a:endParaRPr sz="2400" dirty="0">
              <a:latin typeface="Century Gothic"/>
              <a:cs typeface="Century Gothic"/>
            </a:endParaRPr>
          </a:p>
        </p:txBody>
      </p:sp>
      <p:sp>
        <p:nvSpPr>
          <p:cNvPr id="8" name="object 8"/>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9" name="Picture 8">
            <a:extLst>
              <a:ext uri="{FF2B5EF4-FFF2-40B4-BE49-F238E27FC236}">
                <a16:creationId xmlns:a16="http://schemas.microsoft.com/office/drawing/2014/main" id="{C7EC46DD-6927-468C-8A5E-05F29BBDFB96}"/>
              </a:ext>
            </a:extLst>
          </p:cNvPr>
          <p:cNvPicPr>
            <a:picLocks noChangeAspect="1"/>
          </p:cNvPicPr>
          <p:nvPr/>
        </p:nvPicPr>
        <p:blipFill>
          <a:blip r:embed="rId2"/>
          <a:stretch>
            <a:fillRect/>
          </a:stretch>
        </p:blipFill>
        <p:spPr>
          <a:xfrm>
            <a:off x="10192040" y="135745"/>
            <a:ext cx="1841152" cy="1188823"/>
          </a:xfrm>
          <a:prstGeom prst="rect">
            <a:avLst/>
          </a:prstGeom>
        </p:spPr>
      </p:pic>
    </p:spTree>
    <p:extLst>
      <p:ext uri="{BB962C8B-B14F-4D97-AF65-F5344CB8AC3E}">
        <p14:creationId xmlns:p14="http://schemas.microsoft.com/office/powerpoint/2010/main" val="896067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6424" y="570737"/>
            <a:ext cx="4053204" cy="509270"/>
          </a:xfrm>
          <a:prstGeom prst="rect">
            <a:avLst/>
          </a:prstGeom>
        </p:spPr>
        <p:txBody>
          <a:bodyPr vert="horz" wrap="square" lIns="0" tIns="0" rIns="0" bIns="0" rtlCol="0" anchor="ctr">
            <a:spAutoFit/>
          </a:bodyPr>
          <a:lstStyle/>
          <a:p>
            <a:pPr marL="12700">
              <a:lnSpc>
                <a:spcPct val="100000"/>
              </a:lnSpc>
            </a:pPr>
            <a:r>
              <a:rPr sz="3200" spc="-5" dirty="0">
                <a:solidFill>
                  <a:srgbClr val="FFFF00"/>
                </a:solidFill>
                <a:latin typeface="Century Gothic"/>
                <a:cs typeface="Century Gothic"/>
              </a:rPr>
              <a:t>Responsibility </a:t>
            </a:r>
            <a:r>
              <a:rPr sz="3200" dirty="0">
                <a:solidFill>
                  <a:srgbClr val="FFFF00"/>
                </a:solidFill>
                <a:latin typeface="Century Gothic"/>
                <a:cs typeface="Century Gothic"/>
              </a:rPr>
              <a:t>of</a:t>
            </a:r>
            <a:r>
              <a:rPr sz="3200" spc="-85" dirty="0">
                <a:solidFill>
                  <a:srgbClr val="FFFF00"/>
                </a:solidFill>
                <a:latin typeface="Century Gothic"/>
                <a:cs typeface="Century Gothic"/>
              </a:rPr>
              <a:t> </a:t>
            </a:r>
            <a:r>
              <a:rPr sz="3200" dirty="0">
                <a:solidFill>
                  <a:srgbClr val="FFFF00"/>
                </a:solidFill>
                <a:latin typeface="Century Gothic"/>
                <a:cs typeface="Century Gothic"/>
              </a:rPr>
              <a:t>SAC</a:t>
            </a:r>
            <a:endParaRPr sz="3200" dirty="0">
              <a:latin typeface="Century Gothic"/>
              <a:cs typeface="Century Gothic"/>
            </a:endParaRPr>
          </a:p>
        </p:txBody>
      </p:sp>
      <p:sp>
        <p:nvSpPr>
          <p:cNvPr id="3" name="object 3"/>
          <p:cNvSpPr txBox="1"/>
          <p:nvPr/>
        </p:nvSpPr>
        <p:spPr>
          <a:xfrm>
            <a:off x="1876424" y="1287742"/>
            <a:ext cx="7331611" cy="5268173"/>
          </a:xfrm>
          <a:prstGeom prst="rect">
            <a:avLst/>
          </a:prstGeom>
        </p:spPr>
        <p:txBody>
          <a:bodyPr vert="horz" wrap="square" lIns="0" tIns="0" rIns="0" bIns="0" rtlCol="0">
            <a:spAutoFit/>
          </a:bodyPr>
          <a:lstStyle/>
          <a:p>
            <a:pPr marL="12700" marR="172720">
              <a:lnSpc>
                <a:spcPts val="2110"/>
              </a:lnSpc>
              <a:spcBef>
                <a:spcPts val="530"/>
              </a:spcBef>
              <a:tabLst>
                <a:tab pos="354965" algn="l"/>
                <a:tab pos="355600" algn="l"/>
              </a:tabLst>
            </a:pPr>
            <a:r>
              <a:rPr lang="en-US" sz="1400" spc="-15" dirty="0">
                <a:solidFill>
                  <a:srgbClr val="FFFFFF"/>
                </a:solidFill>
                <a:latin typeface="Century Gothic"/>
                <a:cs typeface="Century Gothic"/>
              </a:rPr>
              <a:t>Each school advisory council shall adopt bylaws establishing procedures for:</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1.    Requiring a minimum of 8 meetings per year, in accordance with district policy.</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2. Requiring a quorum to be present before a vote may be taken by the school advisory council. A majority of the membership of the council constitutes a quorum.</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3. Requiring at least 3 days’ advance notice in writing to all members of the advisory council of any matter that is scheduled to come before the council for a vote.</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4. Scheduling meetings when parents, students, teachers, businesspersons, and members of the community can attend.</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5. Replacing any member who has two unexcused consecutive absences from a school advisory council meeting that is noticed according to the procedures in the bylaws.</a:t>
            </a:r>
          </a:p>
          <a:p>
            <a:pPr marL="355600" marR="172720" indent="-342900">
              <a:lnSpc>
                <a:spcPts val="2110"/>
              </a:lnSpc>
              <a:spcBef>
                <a:spcPts val="530"/>
              </a:spcBef>
              <a:buFont typeface="Arial"/>
              <a:buChar char="•"/>
              <a:tabLst>
                <a:tab pos="354965" algn="l"/>
                <a:tab pos="355600" algn="l"/>
              </a:tabLst>
            </a:pPr>
            <a:r>
              <a:rPr lang="en-US" sz="1400" spc="-15" dirty="0">
                <a:solidFill>
                  <a:srgbClr val="FFFFFF"/>
                </a:solidFill>
                <a:latin typeface="Century Gothic"/>
                <a:cs typeface="Century Gothic"/>
              </a:rPr>
              <a:t>6. Recording minutes of meetings and all meeting minutes, meeting agendas, and  meeting attendance  should be emailed to the Office of School Improvement (Rachelle Fougere) by the following month following the meeting.</a:t>
            </a:r>
          </a:p>
          <a:p>
            <a:pPr marL="12700" marR="172720">
              <a:lnSpc>
                <a:spcPts val="2110"/>
              </a:lnSpc>
              <a:spcBef>
                <a:spcPts val="530"/>
              </a:spcBef>
              <a:tabLst>
                <a:tab pos="354965" algn="l"/>
                <a:tab pos="355600" algn="l"/>
              </a:tabLst>
            </a:pPr>
            <a:r>
              <a:rPr lang="en-US" sz="1400" spc="-15" dirty="0">
                <a:solidFill>
                  <a:srgbClr val="FFFFFF"/>
                </a:solidFill>
                <a:latin typeface="Century Gothic"/>
                <a:cs typeface="Century Gothic"/>
              </a:rPr>
              <a:t>Florida Statutes section 1001.452(1)(d)(4)</a:t>
            </a:r>
          </a:p>
        </p:txBody>
      </p:sp>
      <p:sp>
        <p:nvSpPr>
          <p:cNvPr id="10" name="object 10"/>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a:latin typeface="Century Gothic"/>
              <a:cs typeface="Century Gothic"/>
            </a:endParaRPr>
          </a:p>
        </p:txBody>
      </p:sp>
      <p:pic>
        <p:nvPicPr>
          <p:cNvPr id="5" name="Picture 4">
            <a:extLst>
              <a:ext uri="{FF2B5EF4-FFF2-40B4-BE49-F238E27FC236}">
                <a16:creationId xmlns:a16="http://schemas.microsoft.com/office/drawing/2014/main" id="{261459CA-955E-4EC6-85DD-4D1750EEB3A7}"/>
              </a:ext>
            </a:extLst>
          </p:cNvPr>
          <p:cNvPicPr>
            <a:picLocks noChangeAspect="1"/>
          </p:cNvPicPr>
          <p:nvPr/>
        </p:nvPicPr>
        <p:blipFill>
          <a:blip r:embed="rId2"/>
          <a:stretch>
            <a:fillRect/>
          </a:stretch>
        </p:blipFill>
        <p:spPr>
          <a:xfrm>
            <a:off x="10116539" y="169365"/>
            <a:ext cx="1841152" cy="1188823"/>
          </a:xfrm>
          <a:prstGeom prst="rect">
            <a:avLst/>
          </a:prstGeom>
        </p:spPr>
      </p:pic>
    </p:spTree>
    <p:extLst>
      <p:ext uri="{BB962C8B-B14F-4D97-AF65-F5344CB8AC3E}">
        <p14:creationId xmlns:p14="http://schemas.microsoft.com/office/powerpoint/2010/main" val="27731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4015" y="581849"/>
            <a:ext cx="4883150" cy="996315"/>
          </a:xfrm>
          <a:prstGeom prst="rect">
            <a:avLst/>
          </a:prstGeom>
        </p:spPr>
        <p:txBody>
          <a:bodyPr vert="horz" wrap="square" lIns="0" tIns="0" rIns="0" bIns="0" rtlCol="0" anchor="ctr">
            <a:spAutoFit/>
          </a:bodyPr>
          <a:lstStyle/>
          <a:p>
            <a:pPr marL="12700" marR="5080">
              <a:lnSpc>
                <a:spcPct val="100000"/>
              </a:lnSpc>
            </a:pPr>
            <a:r>
              <a:rPr sz="3200" spc="-5" dirty="0">
                <a:solidFill>
                  <a:srgbClr val="FFFF00"/>
                </a:solidFill>
                <a:latin typeface="Century Gothic"/>
                <a:cs typeface="Century Gothic"/>
              </a:rPr>
              <a:t>Florida Statute </a:t>
            </a:r>
            <a:r>
              <a:rPr sz="3200" dirty="0">
                <a:solidFill>
                  <a:srgbClr val="FFFF00"/>
                </a:solidFill>
                <a:latin typeface="Century Gothic"/>
                <a:cs typeface="Century Gothic"/>
              </a:rPr>
              <a:t>1001.452  </a:t>
            </a:r>
            <a:r>
              <a:rPr sz="3200" spc="-5" dirty="0">
                <a:solidFill>
                  <a:srgbClr val="FFFF00"/>
                </a:solidFill>
                <a:latin typeface="Century Gothic"/>
                <a:cs typeface="Century Gothic"/>
              </a:rPr>
              <a:t>Primary Functions </a:t>
            </a:r>
            <a:r>
              <a:rPr sz="3200" dirty="0">
                <a:solidFill>
                  <a:srgbClr val="FFFF00"/>
                </a:solidFill>
                <a:latin typeface="Century Gothic"/>
                <a:cs typeface="Century Gothic"/>
              </a:rPr>
              <a:t>of</a:t>
            </a:r>
            <a:r>
              <a:rPr sz="3200" spc="-30" dirty="0">
                <a:solidFill>
                  <a:srgbClr val="FFFF00"/>
                </a:solidFill>
                <a:latin typeface="Century Gothic"/>
                <a:cs typeface="Century Gothic"/>
              </a:rPr>
              <a:t> </a:t>
            </a:r>
            <a:r>
              <a:rPr sz="3200" dirty="0">
                <a:solidFill>
                  <a:srgbClr val="FFFF00"/>
                </a:solidFill>
                <a:latin typeface="Century Gothic"/>
                <a:cs typeface="Century Gothic"/>
              </a:rPr>
              <a:t>SAC</a:t>
            </a:r>
            <a:endParaRPr sz="3200" dirty="0">
              <a:latin typeface="Century Gothic"/>
              <a:cs typeface="Century Gothic"/>
            </a:endParaRPr>
          </a:p>
        </p:txBody>
      </p:sp>
      <p:sp>
        <p:nvSpPr>
          <p:cNvPr id="3" name="object 3"/>
          <p:cNvSpPr txBox="1"/>
          <p:nvPr/>
        </p:nvSpPr>
        <p:spPr>
          <a:xfrm>
            <a:off x="1650277" y="2046122"/>
            <a:ext cx="7222490" cy="3834383"/>
          </a:xfrm>
          <a:prstGeom prst="rect">
            <a:avLst/>
          </a:prstGeom>
        </p:spPr>
        <p:txBody>
          <a:bodyPr vert="horz" wrap="square" lIns="0" tIns="0" rIns="0" bIns="0" rtlCol="0">
            <a:spAutoFit/>
          </a:bodyPr>
          <a:lstStyle/>
          <a:p>
            <a:pPr marL="355600" marR="88265" indent="-342900">
              <a:lnSpc>
                <a:spcPts val="2500"/>
              </a:lnSpc>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preparation and evaluation  of </a:t>
            </a:r>
            <a:r>
              <a:rPr sz="2600" dirty="0">
                <a:solidFill>
                  <a:srgbClr val="FFFFFF"/>
                </a:solidFill>
                <a:latin typeface="Century Gothic"/>
                <a:cs typeface="Century Gothic"/>
              </a:rPr>
              <a:t>the </a:t>
            </a:r>
            <a:r>
              <a:rPr sz="2600" spc="-5" dirty="0">
                <a:solidFill>
                  <a:srgbClr val="FFFFFF"/>
                </a:solidFill>
                <a:latin typeface="Century Gothic"/>
                <a:cs typeface="Century Gothic"/>
              </a:rPr>
              <a:t>School</a:t>
            </a:r>
            <a:r>
              <a:rPr lang="en-US" sz="2600" spc="-5" dirty="0">
                <a:solidFill>
                  <a:srgbClr val="FFFFFF"/>
                </a:solidFill>
                <a:latin typeface="Century Gothic"/>
                <a:cs typeface="Century Gothic"/>
              </a:rPr>
              <a:t> Strategic</a:t>
            </a:r>
            <a:r>
              <a:rPr sz="2600" spc="-5" dirty="0">
                <a:solidFill>
                  <a:srgbClr val="FFFFFF"/>
                </a:solidFill>
                <a:latin typeface="Century Gothic"/>
                <a:cs typeface="Century Gothic"/>
              </a:rPr>
              <a:t> </a:t>
            </a:r>
            <a:r>
              <a:rPr sz="2600" dirty="0">
                <a:solidFill>
                  <a:srgbClr val="FFFFFF"/>
                </a:solidFill>
                <a:latin typeface="Century Gothic"/>
                <a:cs typeface="Century Gothic"/>
              </a:rPr>
              <a:t>Improvement </a:t>
            </a:r>
            <a:r>
              <a:rPr sz="2600" spc="-5" dirty="0">
                <a:solidFill>
                  <a:srgbClr val="FFFFFF"/>
                </a:solidFill>
                <a:latin typeface="Century Gothic"/>
                <a:cs typeface="Century Gothic"/>
              </a:rPr>
              <a:t>Plan</a:t>
            </a:r>
            <a:r>
              <a:rPr sz="2600" spc="-70" dirty="0">
                <a:solidFill>
                  <a:srgbClr val="FFFFFF"/>
                </a:solidFill>
                <a:latin typeface="Century Gothic"/>
                <a:cs typeface="Century Gothic"/>
              </a:rPr>
              <a:t> </a:t>
            </a:r>
            <a:r>
              <a:rPr sz="2600" spc="-5" dirty="0">
                <a:solidFill>
                  <a:srgbClr val="FFFFFF"/>
                </a:solidFill>
                <a:latin typeface="Century Gothic"/>
                <a:cs typeface="Century Gothic"/>
              </a:rPr>
              <a:t>(</a:t>
            </a:r>
            <a:r>
              <a:rPr lang="en-US" sz="2600" spc="-5" dirty="0">
                <a:solidFill>
                  <a:srgbClr val="FFFFFF"/>
                </a:solidFill>
                <a:latin typeface="Century Gothic"/>
                <a:cs typeface="Century Gothic"/>
              </a:rPr>
              <a:t>S</a:t>
            </a:r>
            <a:r>
              <a:rPr sz="2600" spc="-5" dirty="0">
                <a:solidFill>
                  <a:srgbClr val="FFFFFF"/>
                </a:solidFill>
                <a:latin typeface="Century Gothic"/>
                <a:cs typeface="Century Gothic"/>
              </a:rPr>
              <a:t>SIP)</a:t>
            </a:r>
            <a:r>
              <a:rPr lang="en-US" sz="2600" spc="-5" dirty="0">
                <a:solidFill>
                  <a:srgbClr val="FFFFFF"/>
                </a:solidFill>
                <a:latin typeface="Century Gothic"/>
                <a:cs typeface="Century Gothic"/>
              </a:rPr>
              <a:t> by giving insight and feedback</a:t>
            </a:r>
            <a:endParaRPr sz="2600" dirty="0">
              <a:latin typeface="Century Gothic"/>
              <a:cs typeface="Century Gothic"/>
            </a:endParaRPr>
          </a:p>
          <a:p>
            <a:pPr marL="355600" marR="47498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preparation of </a:t>
            </a:r>
            <a:r>
              <a:rPr sz="2600" dirty="0">
                <a:solidFill>
                  <a:srgbClr val="FFFFFF"/>
                </a:solidFill>
                <a:latin typeface="Century Gothic"/>
                <a:cs typeface="Century Gothic"/>
              </a:rPr>
              <a:t>the </a:t>
            </a:r>
            <a:r>
              <a:rPr sz="2600" spc="-5" dirty="0">
                <a:solidFill>
                  <a:srgbClr val="FFFFFF"/>
                </a:solidFill>
                <a:latin typeface="Century Gothic"/>
                <a:cs typeface="Century Gothic"/>
              </a:rPr>
              <a:t>school  </a:t>
            </a:r>
            <a:r>
              <a:rPr sz="2600" dirty="0">
                <a:solidFill>
                  <a:srgbClr val="FFFFFF"/>
                </a:solidFill>
                <a:latin typeface="Century Gothic"/>
                <a:cs typeface="Century Gothic"/>
              </a:rPr>
              <a:t>budget.</a:t>
            </a:r>
            <a:endParaRPr sz="2600" dirty="0">
              <a:latin typeface="Century Gothic"/>
              <a:cs typeface="Century Gothic"/>
            </a:endParaRPr>
          </a:p>
          <a:p>
            <a:pPr marL="355600" marR="14224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assist in </a:t>
            </a:r>
            <a:r>
              <a:rPr sz="2600" dirty="0">
                <a:solidFill>
                  <a:srgbClr val="FFFFFF"/>
                </a:solidFill>
                <a:latin typeface="Century Gothic"/>
                <a:cs typeface="Century Gothic"/>
              </a:rPr>
              <a:t>the </a:t>
            </a:r>
            <a:r>
              <a:rPr sz="2600" spc="-5" dirty="0">
                <a:solidFill>
                  <a:srgbClr val="FFFFFF"/>
                </a:solidFill>
                <a:latin typeface="Century Gothic"/>
                <a:cs typeface="Century Gothic"/>
              </a:rPr>
              <a:t>completion of </a:t>
            </a:r>
            <a:r>
              <a:rPr sz="2600" dirty="0">
                <a:solidFill>
                  <a:srgbClr val="FFFFFF"/>
                </a:solidFill>
                <a:latin typeface="Century Gothic"/>
                <a:cs typeface="Century Gothic"/>
              </a:rPr>
              <a:t>the Mid-Year  </a:t>
            </a:r>
            <a:r>
              <a:rPr lang="en-US" sz="2600" dirty="0">
                <a:solidFill>
                  <a:srgbClr val="FFFFFF"/>
                </a:solidFill>
                <a:latin typeface="Century Gothic"/>
                <a:cs typeface="Century Gothic"/>
              </a:rPr>
              <a:t>Review of the SSIP by giving insight and feedback</a:t>
            </a:r>
          </a:p>
          <a:p>
            <a:pPr marL="355600" marR="142240" indent="-342900">
              <a:lnSpc>
                <a:spcPts val="2500"/>
              </a:lnSpc>
              <a:spcBef>
                <a:spcPts val="61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encourage </a:t>
            </a:r>
            <a:r>
              <a:rPr sz="2600" dirty="0">
                <a:solidFill>
                  <a:srgbClr val="FFFFFF"/>
                </a:solidFill>
                <a:latin typeface="Century Gothic"/>
                <a:cs typeface="Century Gothic"/>
              </a:rPr>
              <a:t>innovation </a:t>
            </a:r>
            <a:r>
              <a:rPr sz="2600" spc="-5" dirty="0">
                <a:solidFill>
                  <a:srgbClr val="FFFFFF"/>
                </a:solidFill>
                <a:latin typeface="Century Gothic"/>
                <a:cs typeface="Century Gothic"/>
              </a:rPr>
              <a:t>at </a:t>
            </a:r>
            <a:r>
              <a:rPr sz="2600" dirty="0">
                <a:solidFill>
                  <a:srgbClr val="FFFFFF"/>
                </a:solidFill>
                <a:latin typeface="Century Gothic"/>
                <a:cs typeface="Century Gothic"/>
              </a:rPr>
              <a:t>the</a:t>
            </a:r>
            <a:r>
              <a:rPr sz="2600" spc="-45" dirty="0">
                <a:solidFill>
                  <a:srgbClr val="FFFFFF"/>
                </a:solidFill>
                <a:latin typeface="Century Gothic"/>
                <a:cs typeface="Century Gothic"/>
              </a:rPr>
              <a:t> </a:t>
            </a:r>
            <a:r>
              <a:rPr sz="2600" spc="-5" dirty="0">
                <a:solidFill>
                  <a:srgbClr val="FFFFFF"/>
                </a:solidFill>
                <a:latin typeface="Century Gothic"/>
                <a:cs typeface="Century Gothic"/>
              </a:rPr>
              <a:t>school</a:t>
            </a:r>
            <a:endParaRPr sz="2600" dirty="0">
              <a:latin typeface="Century Gothic"/>
              <a:cs typeface="Century Gothic"/>
            </a:endParaRPr>
          </a:p>
          <a:p>
            <a:pPr marL="355600" marR="5080" indent="-342900">
              <a:lnSpc>
                <a:spcPts val="2500"/>
              </a:lnSpc>
              <a:spcBef>
                <a:spcPts val="595"/>
              </a:spcBef>
              <a:buFont typeface="Arial"/>
              <a:buChar char="•"/>
              <a:tabLst>
                <a:tab pos="354965" algn="l"/>
                <a:tab pos="355600" algn="l"/>
              </a:tabLst>
            </a:pPr>
            <a:r>
              <a:rPr sz="2600" dirty="0">
                <a:solidFill>
                  <a:srgbClr val="FFFFFF"/>
                </a:solidFill>
                <a:latin typeface="Century Gothic"/>
                <a:cs typeface="Century Gothic"/>
              </a:rPr>
              <a:t>To </a:t>
            </a:r>
            <a:r>
              <a:rPr sz="2600" spc="-5" dirty="0">
                <a:solidFill>
                  <a:srgbClr val="FFFFFF"/>
                </a:solidFill>
                <a:latin typeface="Century Gothic"/>
                <a:cs typeface="Century Gothic"/>
              </a:rPr>
              <a:t>perform </a:t>
            </a:r>
            <a:r>
              <a:rPr sz="2600" dirty="0">
                <a:solidFill>
                  <a:srgbClr val="FFFFFF"/>
                </a:solidFill>
                <a:latin typeface="Century Gothic"/>
                <a:cs typeface="Century Gothic"/>
              </a:rPr>
              <a:t>other </a:t>
            </a:r>
            <a:r>
              <a:rPr sz="2600" spc="-5" dirty="0">
                <a:solidFill>
                  <a:srgbClr val="FFFFFF"/>
                </a:solidFill>
                <a:latin typeface="Century Gothic"/>
                <a:cs typeface="Century Gothic"/>
              </a:rPr>
              <a:t>functions as </a:t>
            </a:r>
            <a:r>
              <a:rPr sz="2600" dirty="0">
                <a:solidFill>
                  <a:srgbClr val="FFFFFF"/>
                </a:solidFill>
                <a:latin typeface="Century Gothic"/>
                <a:cs typeface="Century Gothic"/>
              </a:rPr>
              <a:t>requested by  the </a:t>
            </a:r>
            <a:r>
              <a:rPr sz="2600" spc="-5" dirty="0">
                <a:solidFill>
                  <a:srgbClr val="FFFFFF"/>
                </a:solidFill>
                <a:latin typeface="Century Gothic"/>
                <a:cs typeface="Century Gothic"/>
              </a:rPr>
              <a:t>School </a:t>
            </a:r>
            <a:r>
              <a:rPr sz="2600" dirty="0">
                <a:solidFill>
                  <a:srgbClr val="FFFFFF"/>
                </a:solidFill>
                <a:latin typeface="Century Gothic"/>
                <a:cs typeface="Century Gothic"/>
              </a:rPr>
              <a:t>Board </a:t>
            </a:r>
            <a:r>
              <a:rPr sz="2600" spc="-5" dirty="0">
                <a:solidFill>
                  <a:srgbClr val="FFFFFF"/>
                </a:solidFill>
                <a:latin typeface="Century Gothic"/>
                <a:cs typeface="Century Gothic"/>
              </a:rPr>
              <a:t>and</a:t>
            </a:r>
            <a:r>
              <a:rPr sz="2600" spc="-70" dirty="0">
                <a:solidFill>
                  <a:srgbClr val="FFFFFF"/>
                </a:solidFill>
                <a:latin typeface="Century Gothic"/>
                <a:cs typeface="Century Gothic"/>
              </a:rPr>
              <a:t> </a:t>
            </a:r>
            <a:r>
              <a:rPr sz="2600" spc="-5" dirty="0">
                <a:solidFill>
                  <a:srgbClr val="FFFFFF"/>
                </a:solidFill>
                <a:latin typeface="Century Gothic"/>
                <a:cs typeface="Century Gothic"/>
              </a:rPr>
              <a:t>principal.</a:t>
            </a:r>
            <a:endParaRPr sz="2600" dirty="0">
              <a:latin typeface="Century Gothic"/>
              <a:cs typeface="Century Gothic"/>
            </a:endParaRPr>
          </a:p>
        </p:txBody>
      </p:sp>
      <p:sp>
        <p:nvSpPr>
          <p:cNvPr id="9" name="object 9"/>
          <p:cNvSpPr txBox="1"/>
          <p:nvPr/>
        </p:nvSpPr>
        <p:spPr>
          <a:xfrm>
            <a:off x="8957087" y="447547"/>
            <a:ext cx="1059180" cy="632460"/>
          </a:xfrm>
          <a:prstGeom prst="rect">
            <a:avLst/>
          </a:prstGeom>
        </p:spPr>
        <p:txBody>
          <a:bodyPr vert="horz" wrap="square" lIns="0" tIns="0" rIns="0" bIns="0" rtlCol="0">
            <a:spAutoFit/>
          </a:bodyPr>
          <a:lstStyle/>
          <a:p>
            <a:pPr marL="12700"/>
            <a:r>
              <a:rPr sz="4000" b="1" spc="-10" dirty="0">
                <a:latin typeface="Century Gothic"/>
                <a:cs typeface="Century Gothic"/>
              </a:rPr>
              <a:t>SAC</a:t>
            </a:r>
            <a:endParaRPr sz="4000" dirty="0">
              <a:latin typeface="Century Gothic"/>
              <a:cs typeface="Century Gothic"/>
            </a:endParaRPr>
          </a:p>
        </p:txBody>
      </p:sp>
      <p:pic>
        <p:nvPicPr>
          <p:cNvPr id="4" name="Picture 3">
            <a:extLst>
              <a:ext uri="{FF2B5EF4-FFF2-40B4-BE49-F238E27FC236}">
                <a16:creationId xmlns:a16="http://schemas.microsoft.com/office/drawing/2014/main" id="{1A7C4E7A-6C08-4F29-B7EA-A35E01E44C67}"/>
              </a:ext>
            </a:extLst>
          </p:cNvPr>
          <p:cNvPicPr>
            <a:picLocks noChangeAspect="1"/>
          </p:cNvPicPr>
          <p:nvPr/>
        </p:nvPicPr>
        <p:blipFill>
          <a:blip r:embed="rId2"/>
          <a:stretch>
            <a:fillRect/>
          </a:stretch>
        </p:blipFill>
        <p:spPr>
          <a:xfrm>
            <a:off x="10192040" y="169365"/>
            <a:ext cx="1841152" cy="1188823"/>
          </a:xfrm>
          <a:prstGeom prst="rect">
            <a:avLst/>
          </a:prstGeom>
        </p:spPr>
      </p:pic>
    </p:spTree>
    <p:extLst>
      <p:ext uri="{BB962C8B-B14F-4D97-AF65-F5344CB8AC3E}">
        <p14:creationId xmlns:p14="http://schemas.microsoft.com/office/powerpoint/2010/main" val="144159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05537" y="542214"/>
            <a:ext cx="9245599" cy="492443"/>
          </a:xfrm>
          <a:prstGeom prst="rect">
            <a:avLst/>
          </a:prstGeom>
        </p:spPr>
        <p:txBody>
          <a:bodyPr vert="horz" wrap="square" lIns="0" tIns="0" rIns="0" bIns="0" rtlCol="0" anchor="ctr">
            <a:spAutoFit/>
          </a:bodyPr>
          <a:lstStyle/>
          <a:p>
            <a:pPr marL="12700" marR="5080">
              <a:lnSpc>
                <a:spcPct val="100000"/>
              </a:lnSpc>
            </a:pPr>
            <a:r>
              <a:rPr lang="en-US" sz="3200" dirty="0">
                <a:solidFill>
                  <a:srgbClr val="FFFF00"/>
                </a:solidFill>
                <a:latin typeface="Century Gothic"/>
                <a:cs typeface="Century Gothic"/>
              </a:rPr>
              <a:t>Superintendent’s Parent Leadership Cadre</a:t>
            </a:r>
            <a:endParaRPr sz="3200" dirty="0">
              <a:latin typeface="Century Gothic"/>
              <a:cs typeface="Century Gothic"/>
            </a:endParaRPr>
          </a:p>
        </p:txBody>
      </p:sp>
      <p:sp>
        <p:nvSpPr>
          <p:cNvPr id="3" name="object 3"/>
          <p:cNvSpPr txBox="1"/>
          <p:nvPr/>
        </p:nvSpPr>
        <p:spPr>
          <a:xfrm>
            <a:off x="1368430" y="1382848"/>
            <a:ext cx="7104380" cy="3924151"/>
          </a:xfrm>
          <a:prstGeom prst="rect">
            <a:avLst/>
          </a:prstGeom>
        </p:spPr>
        <p:txBody>
          <a:bodyPr vert="horz" wrap="square" lIns="0" tIns="0" rIns="0" bIns="0" rtlCol="0">
            <a:spAutoFit/>
          </a:bodyPr>
          <a:lstStyle/>
          <a:p>
            <a:pPr marL="355600" marR="547370" indent="-342900">
              <a:lnSpc>
                <a:spcPts val="2110"/>
              </a:lnSpc>
              <a:buFont typeface="Arial"/>
              <a:buChar char="•"/>
              <a:tabLst>
                <a:tab pos="354965" algn="l"/>
                <a:tab pos="355600" algn="l"/>
              </a:tabLst>
            </a:pPr>
            <a:r>
              <a:rPr sz="2200" spc="-15" dirty="0">
                <a:solidFill>
                  <a:srgbClr val="FFFFFF"/>
                </a:solidFill>
                <a:latin typeface="Century Gothic"/>
                <a:cs typeface="Century Gothic"/>
              </a:rPr>
              <a:t>All </a:t>
            </a:r>
            <a:r>
              <a:rPr sz="2200" spc="-5" dirty="0">
                <a:solidFill>
                  <a:srgbClr val="FFFFFF"/>
                </a:solidFill>
                <a:latin typeface="Century Gothic"/>
                <a:cs typeface="Century Gothic"/>
              </a:rPr>
              <a:t>schools feed </a:t>
            </a:r>
            <a:r>
              <a:rPr sz="2200" dirty="0">
                <a:solidFill>
                  <a:srgbClr val="FFFFFF"/>
                </a:solidFill>
                <a:latin typeface="Century Gothic"/>
                <a:cs typeface="Century Gothic"/>
              </a:rPr>
              <a:t>into </a:t>
            </a:r>
            <a:r>
              <a:rPr lang="en-US" sz="2200" spc="-5" dirty="0">
                <a:solidFill>
                  <a:srgbClr val="FFFFFF"/>
                </a:solidFill>
                <a:latin typeface="Century Gothic"/>
                <a:cs typeface="Century Gothic"/>
              </a:rPr>
              <a:t>the </a:t>
            </a:r>
            <a:r>
              <a:rPr lang="en-US" sz="2200" spc="-15" dirty="0">
                <a:solidFill>
                  <a:srgbClr val="FFFF00"/>
                </a:solidFill>
                <a:latin typeface="Century Gothic"/>
                <a:cs typeface="Century Gothic"/>
              </a:rPr>
              <a:t>Superintendent’s Parent Leadership Cadre</a:t>
            </a:r>
            <a:r>
              <a:rPr sz="2200" spc="-5" dirty="0">
                <a:solidFill>
                  <a:srgbClr val="FFFFFF"/>
                </a:solidFill>
                <a:latin typeface="Century Gothic"/>
                <a:cs typeface="Century Gothic"/>
              </a:rPr>
              <a:t>.</a:t>
            </a:r>
            <a:r>
              <a:rPr lang="en-US" sz="2200" spc="-15" dirty="0">
                <a:solidFill>
                  <a:srgbClr val="FFFF00"/>
                </a:solidFill>
                <a:latin typeface="Century Gothic"/>
                <a:cs typeface="Century Gothic"/>
              </a:rPr>
              <a:t> </a:t>
            </a:r>
            <a:endParaRPr sz="2200" dirty="0">
              <a:latin typeface="Century Gothic"/>
              <a:cs typeface="Century Gothic"/>
            </a:endParaRPr>
          </a:p>
          <a:p>
            <a:pPr marL="355600" indent="-342900">
              <a:spcBef>
                <a:spcPts val="15"/>
              </a:spcBef>
              <a:buFont typeface="Arial"/>
              <a:buChar char="•"/>
              <a:tabLst>
                <a:tab pos="354965" algn="l"/>
                <a:tab pos="355600" algn="l"/>
              </a:tabLst>
            </a:pPr>
            <a:r>
              <a:rPr sz="2200" spc="-15" dirty="0">
                <a:solidFill>
                  <a:srgbClr val="FFFFFF"/>
                </a:solidFill>
                <a:latin typeface="Century Gothic"/>
                <a:cs typeface="Century Gothic"/>
              </a:rPr>
              <a:t>SAC </a:t>
            </a:r>
            <a:r>
              <a:rPr sz="2200" spc="-5" dirty="0">
                <a:solidFill>
                  <a:srgbClr val="FFFFFF"/>
                </a:solidFill>
                <a:latin typeface="Century Gothic"/>
                <a:cs typeface="Century Gothic"/>
              </a:rPr>
              <a:t>chairs make </a:t>
            </a:r>
            <a:r>
              <a:rPr sz="2200" spc="-10" dirty="0">
                <a:solidFill>
                  <a:srgbClr val="FFFFFF"/>
                </a:solidFill>
                <a:latin typeface="Century Gothic"/>
                <a:cs typeface="Century Gothic"/>
              </a:rPr>
              <a:t>up </a:t>
            </a:r>
            <a:r>
              <a:rPr sz="2200" dirty="0">
                <a:solidFill>
                  <a:srgbClr val="FFFFFF"/>
                </a:solidFill>
                <a:latin typeface="Century Gothic"/>
                <a:cs typeface="Century Gothic"/>
              </a:rPr>
              <a:t>the </a:t>
            </a:r>
            <a:r>
              <a:rPr lang="en-US" sz="2200" spc="-15" dirty="0">
                <a:solidFill>
                  <a:srgbClr val="FFFF00"/>
                </a:solidFill>
                <a:latin typeface="Century Gothic"/>
                <a:cs typeface="Century Gothic"/>
              </a:rPr>
              <a:t>Superintendent’s Parent Leadership Cadre </a:t>
            </a:r>
            <a:r>
              <a:rPr lang="en-US" sz="2200" spc="-15" dirty="0">
                <a:solidFill>
                  <a:schemeClr val="bg1"/>
                </a:solidFill>
                <a:latin typeface="Century Gothic"/>
                <a:cs typeface="Century Gothic"/>
              </a:rPr>
              <a:t>or Designate</a:t>
            </a:r>
            <a:r>
              <a:rPr lang="en-US" sz="2200" spc="-5" dirty="0">
                <a:solidFill>
                  <a:srgbClr val="FFFFFF"/>
                </a:solidFill>
                <a:latin typeface="Century Gothic"/>
                <a:cs typeface="Century Gothic"/>
              </a:rPr>
              <a:t>.</a:t>
            </a:r>
            <a:r>
              <a:rPr lang="en-US" sz="2200" spc="-15" dirty="0">
                <a:solidFill>
                  <a:srgbClr val="FFFF00"/>
                </a:solidFill>
                <a:latin typeface="Century Gothic"/>
                <a:cs typeface="Century Gothic"/>
              </a:rPr>
              <a:t> </a:t>
            </a:r>
            <a:endParaRPr lang="en-US" sz="2200" dirty="0">
              <a:latin typeface="Century Gothic"/>
              <a:cs typeface="Century Gothic"/>
            </a:endParaRPr>
          </a:p>
          <a:p>
            <a:pPr marL="355600" indent="-342900">
              <a:spcBef>
                <a:spcPts val="15"/>
              </a:spcBef>
              <a:buFont typeface="Arial"/>
              <a:buChar char="•"/>
              <a:tabLst>
                <a:tab pos="354965" algn="l"/>
                <a:tab pos="355600" algn="l"/>
              </a:tabLst>
            </a:pPr>
            <a:r>
              <a:rPr lang="en-US" sz="2200" spc="-20" dirty="0">
                <a:solidFill>
                  <a:srgbClr val="FFFFFF"/>
                </a:solidFill>
                <a:latin typeface="Century Gothic"/>
                <a:cs typeface="Century Gothic"/>
              </a:rPr>
              <a:t>Superintendent’s Parent Leadership Cadre meets  4 </a:t>
            </a:r>
            <a:r>
              <a:rPr sz="2200" dirty="0">
                <a:solidFill>
                  <a:srgbClr val="FFFFFF"/>
                </a:solidFill>
                <a:latin typeface="Century Gothic"/>
                <a:cs typeface="Century Gothic"/>
              </a:rPr>
              <a:t>times </a:t>
            </a:r>
            <a:r>
              <a:rPr sz="2200" spc="-5" dirty="0">
                <a:solidFill>
                  <a:srgbClr val="FFFFFF"/>
                </a:solidFill>
                <a:latin typeface="Century Gothic"/>
                <a:cs typeface="Century Gothic"/>
              </a:rPr>
              <a:t>per</a:t>
            </a:r>
            <a:r>
              <a:rPr sz="2200" spc="50" dirty="0">
                <a:solidFill>
                  <a:srgbClr val="FFFFFF"/>
                </a:solidFill>
                <a:latin typeface="Century Gothic"/>
                <a:cs typeface="Century Gothic"/>
              </a:rPr>
              <a:t> </a:t>
            </a:r>
            <a:r>
              <a:rPr sz="2200" spc="-10" dirty="0">
                <a:solidFill>
                  <a:srgbClr val="FFFFFF"/>
                </a:solidFill>
                <a:latin typeface="Century Gothic"/>
                <a:cs typeface="Century Gothic"/>
              </a:rPr>
              <a:t>year.</a:t>
            </a:r>
            <a:endParaRPr lang="en-US" sz="2200" spc="-10" dirty="0">
              <a:solidFill>
                <a:srgbClr val="FFFFFF"/>
              </a:solidFill>
              <a:latin typeface="Century Gothic"/>
              <a:cs typeface="Century Gothic"/>
            </a:endParaRPr>
          </a:p>
          <a:p>
            <a:pPr marL="355600" indent="-342900">
              <a:spcBef>
                <a:spcPts val="15"/>
              </a:spcBef>
              <a:buFont typeface="Arial"/>
              <a:buChar char="•"/>
              <a:tabLst>
                <a:tab pos="354965" algn="l"/>
                <a:tab pos="355600" algn="l"/>
              </a:tabLst>
            </a:pPr>
            <a:r>
              <a:rPr lang="en-US" sz="2200" spc="-10" dirty="0">
                <a:solidFill>
                  <a:srgbClr val="FFFFFF"/>
                </a:solidFill>
                <a:latin typeface="Century Gothic"/>
                <a:cs typeface="Century Gothic"/>
              </a:rPr>
              <a:t>In 2019-2020 the goal is to have representatives (recommended parent or community member) from each school to be present at each of the  Superintendent’s Parent Leadership Cadre Meetings. (A wealth of information is shared in a two way conversation.)</a:t>
            </a:r>
          </a:p>
        </p:txBody>
      </p:sp>
      <p:pic>
        <p:nvPicPr>
          <p:cNvPr id="10" name="Picture 9">
            <a:extLst>
              <a:ext uri="{FF2B5EF4-FFF2-40B4-BE49-F238E27FC236}">
                <a16:creationId xmlns:a16="http://schemas.microsoft.com/office/drawing/2014/main" id="{2B9C3606-F143-40F4-B349-D695A8831F5C}"/>
              </a:ext>
            </a:extLst>
          </p:cNvPr>
          <p:cNvPicPr>
            <a:picLocks noChangeAspect="1"/>
          </p:cNvPicPr>
          <p:nvPr/>
        </p:nvPicPr>
        <p:blipFill>
          <a:blip r:embed="rId2"/>
          <a:stretch>
            <a:fillRect/>
          </a:stretch>
        </p:blipFill>
        <p:spPr>
          <a:xfrm>
            <a:off x="10157971" y="194025"/>
            <a:ext cx="1841152" cy="1188823"/>
          </a:xfrm>
          <a:prstGeom prst="rect">
            <a:avLst/>
          </a:prstGeom>
        </p:spPr>
      </p:pic>
    </p:spTree>
    <p:extLst>
      <p:ext uri="{BB962C8B-B14F-4D97-AF65-F5344CB8AC3E}">
        <p14:creationId xmlns:p14="http://schemas.microsoft.com/office/powerpoint/2010/main" val="346709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School Advisory Council Mini Conference</a:t>
            </a:r>
          </a:p>
        </p:txBody>
      </p:sp>
      <p:sp>
        <p:nvSpPr>
          <p:cNvPr id="3" name="Content Placeholder 2"/>
          <p:cNvSpPr>
            <a:spLocks noGrp="1"/>
          </p:cNvSpPr>
          <p:nvPr>
            <p:ph idx="1"/>
          </p:nvPr>
        </p:nvSpPr>
        <p:spPr/>
        <p:txBody>
          <a:bodyPr>
            <a:normAutofit/>
          </a:bodyPr>
          <a:lstStyle/>
          <a:p>
            <a:pPr marL="0" indent="0" algn="ctr">
              <a:buNone/>
            </a:pPr>
            <a:r>
              <a:rPr lang="en-US" sz="4000" dirty="0">
                <a:solidFill>
                  <a:srgbClr val="FFFF00"/>
                </a:solidFill>
              </a:rPr>
              <a:t>Date October 14, 2019 from 5:00pm – 7:30pm</a:t>
            </a:r>
          </a:p>
          <a:p>
            <a:pPr marL="0" indent="0" algn="ctr">
              <a:buNone/>
            </a:pPr>
            <a:r>
              <a:rPr lang="en-US" sz="4000" dirty="0">
                <a:solidFill>
                  <a:srgbClr val="FFFF00"/>
                </a:solidFill>
              </a:rPr>
              <a:t>Registration Begins @ 4:30pm</a:t>
            </a:r>
          </a:p>
          <a:p>
            <a:pPr marL="0" indent="0" algn="ctr">
              <a:buNone/>
            </a:pPr>
            <a:r>
              <a:rPr lang="en-US" sz="4000" dirty="0">
                <a:solidFill>
                  <a:srgbClr val="FFFF00"/>
                </a:solidFill>
              </a:rPr>
              <a:t>Dinner will be provided</a:t>
            </a:r>
          </a:p>
          <a:p>
            <a:pPr marL="0" indent="0" algn="ctr">
              <a:buNone/>
            </a:pPr>
            <a:r>
              <a:rPr lang="en-US" sz="4000" dirty="0">
                <a:solidFill>
                  <a:srgbClr val="FFFF00"/>
                </a:solidFill>
              </a:rPr>
              <a:t>Osceola School of the Arts - Expo Hall</a:t>
            </a:r>
          </a:p>
        </p:txBody>
      </p:sp>
      <p:pic>
        <p:nvPicPr>
          <p:cNvPr id="4" name="Picture 3">
            <a:extLst>
              <a:ext uri="{FF2B5EF4-FFF2-40B4-BE49-F238E27FC236}">
                <a16:creationId xmlns:a16="http://schemas.microsoft.com/office/drawing/2014/main" id="{B152AB0A-09F3-45E7-9BA5-2A538507A385}"/>
              </a:ext>
            </a:extLst>
          </p:cNvPr>
          <p:cNvPicPr>
            <a:picLocks noChangeAspect="1"/>
          </p:cNvPicPr>
          <p:nvPr/>
        </p:nvPicPr>
        <p:blipFill>
          <a:blip r:embed="rId2"/>
          <a:stretch>
            <a:fillRect/>
          </a:stretch>
        </p:blipFill>
        <p:spPr>
          <a:xfrm>
            <a:off x="10195293" y="230188"/>
            <a:ext cx="1841152" cy="1188823"/>
          </a:xfrm>
          <a:prstGeom prst="rect">
            <a:avLst/>
          </a:prstGeom>
        </p:spPr>
      </p:pic>
    </p:spTree>
    <p:extLst>
      <p:ext uri="{BB962C8B-B14F-4D97-AF65-F5344CB8AC3E}">
        <p14:creationId xmlns:p14="http://schemas.microsoft.com/office/powerpoint/2010/main" val="429378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53512" y="4170678"/>
            <a:ext cx="3909060" cy="26502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737518" y="35053"/>
            <a:ext cx="2848610" cy="1119505"/>
          </a:xfrm>
          <a:prstGeom prst="rect">
            <a:avLst/>
          </a:prstGeom>
        </p:spPr>
        <p:txBody>
          <a:bodyPr vert="horz" wrap="square" lIns="0" tIns="0" rIns="0" bIns="0" rtlCol="0" anchor="ctr">
            <a:spAutoFit/>
          </a:bodyPr>
          <a:lstStyle/>
          <a:p>
            <a:pPr marL="12700" marR="5080" indent="591185">
              <a:lnSpc>
                <a:spcPct val="100000"/>
              </a:lnSpc>
            </a:pPr>
            <a:r>
              <a:rPr sz="3600" dirty="0">
                <a:solidFill>
                  <a:srgbClr val="FFFFFF"/>
                </a:solidFill>
                <a:latin typeface="Century Gothic"/>
                <a:cs typeface="Century Gothic"/>
              </a:rPr>
              <a:t>Making  C</a:t>
            </a:r>
            <a:r>
              <a:rPr sz="3600" spc="-5" dirty="0">
                <a:solidFill>
                  <a:srgbClr val="FFFFFF"/>
                </a:solidFill>
                <a:latin typeface="Century Gothic"/>
                <a:cs typeface="Century Gothic"/>
              </a:rPr>
              <a:t>o</a:t>
            </a:r>
            <a:r>
              <a:rPr sz="3600" dirty="0">
                <a:solidFill>
                  <a:srgbClr val="FFFFFF"/>
                </a:solidFill>
                <a:latin typeface="Century Gothic"/>
                <a:cs typeface="Century Gothic"/>
              </a:rPr>
              <a:t>nnect</a:t>
            </a:r>
            <a:r>
              <a:rPr sz="3600" spc="-5" dirty="0">
                <a:solidFill>
                  <a:srgbClr val="FFFFFF"/>
                </a:solidFill>
                <a:latin typeface="Century Gothic"/>
                <a:cs typeface="Century Gothic"/>
              </a:rPr>
              <a:t>i</a:t>
            </a:r>
            <a:r>
              <a:rPr sz="3600" spc="-10" dirty="0">
                <a:solidFill>
                  <a:srgbClr val="FFFFFF"/>
                </a:solidFill>
                <a:latin typeface="Century Gothic"/>
                <a:cs typeface="Century Gothic"/>
              </a:rPr>
              <a:t>o</a:t>
            </a:r>
            <a:r>
              <a:rPr sz="3600" spc="-5" dirty="0">
                <a:solidFill>
                  <a:srgbClr val="FFFFFF"/>
                </a:solidFill>
                <a:latin typeface="Century Gothic"/>
                <a:cs typeface="Century Gothic"/>
              </a:rPr>
              <a:t>ns</a:t>
            </a:r>
            <a:endParaRPr sz="3600">
              <a:latin typeface="Century Gothic"/>
              <a:cs typeface="Century Gothic"/>
            </a:endParaRPr>
          </a:p>
        </p:txBody>
      </p:sp>
      <p:sp>
        <p:nvSpPr>
          <p:cNvPr id="5" name="object 5"/>
          <p:cNvSpPr/>
          <p:nvPr/>
        </p:nvSpPr>
        <p:spPr>
          <a:xfrm>
            <a:off x="7801864" y="-43530"/>
            <a:ext cx="2023871" cy="228295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715059" y="1423670"/>
            <a:ext cx="2616707" cy="3044951"/>
          </a:xfrm>
          <a:prstGeom prst="rect">
            <a:avLst/>
          </a:prstGeom>
          <a:blipFill>
            <a:blip r:embed="rId4" cstate="print"/>
            <a:stretch>
              <a:fillRect/>
            </a:stretch>
          </a:blipFill>
        </p:spPr>
        <p:txBody>
          <a:bodyPr wrap="square" lIns="0" tIns="0" rIns="0" bIns="0" rtlCol="0"/>
          <a:lstStyle/>
          <a:p>
            <a:endParaRPr/>
          </a:p>
        </p:txBody>
      </p:sp>
      <p:sp>
        <p:nvSpPr>
          <p:cNvPr id="8" name="7-Point Star 7"/>
          <p:cNvSpPr/>
          <p:nvPr/>
        </p:nvSpPr>
        <p:spPr>
          <a:xfrm>
            <a:off x="4713582" y="384999"/>
            <a:ext cx="3378200" cy="244144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 Advisory Council</a:t>
            </a:r>
          </a:p>
        </p:txBody>
      </p:sp>
      <p:sp>
        <p:nvSpPr>
          <p:cNvPr id="9" name="7-Point Star 8"/>
          <p:cNvSpPr/>
          <p:nvPr/>
        </p:nvSpPr>
        <p:spPr>
          <a:xfrm>
            <a:off x="5949950" y="2331272"/>
            <a:ext cx="5727700" cy="3510728"/>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Superintendent's Parent Leadership Cadre</a:t>
            </a:r>
          </a:p>
          <a:p>
            <a:pPr algn="ctr"/>
            <a:r>
              <a:rPr lang="en-US" dirty="0"/>
              <a:t>(Support from District Staff)</a:t>
            </a:r>
          </a:p>
        </p:txBody>
      </p:sp>
      <p:pic>
        <p:nvPicPr>
          <p:cNvPr id="3" name="Picture 2">
            <a:extLst>
              <a:ext uri="{FF2B5EF4-FFF2-40B4-BE49-F238E27FC236}">
                <a16:creationId xmlns:a16="http://schemas.microsoft.com/office/drawing/2014/main" id="{195CC245-68A0-4486-BDF7-E7B1098B149B}"/>
              </a:ext>
            </a:extLst>
          </p:cNvPr>
          <p:cNvPicPr>
            <a:picLocks noChangeAspect="1"/>
          </p:cNvPicPr>
          <p:nvPr/>
        </p:nvPicPr>
        <p:blipFill>
          <a:blip r:embed="rId5"/>
          <a:stretch>
            <a:fillRect/>
          </a:stretch>
        </p:blipFill>
        <p:spPr>
          <a:xfrm>
            <a:off x="10090305" y="169312"/>
            <a:ext cx="1841152" cy="1188823"/>
          </a:xfrm>
          <a:prstGeom prst="rect">
            <a:avLst/>
          </a:prstGeom>
        </p:spPr>
      </p:pic>
    </p:spTree>
    <p:extLst>
      <p:ext uri="{BB962C8B-B14F-4D97-AF65-F5344CB8AC3E}">
        <p14:creationId xmlns:p14="http://schemas.microsoft.com/office/powerpoint/2010/main" val="1790228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7BE1204594B84E92D4EA4506BEB280" ma:contentTypeVersion="6" ma:contentTypeDescription="Create a new document." ma:contentTypeScope="" ma:versionID="8e57518181cb35ff38650c2a093b6e42">
  <xsd:schema xmlns:xsd="http://www.w3.org/2001/XMLSchema" xmlns:xs="http://www.w3.org/2001/XMLSchema" xmlns:p="http://schemas.microsoft.com/office/2006/metadata/properties" xmlns:ns2="9decda2f-468a-451e-a9f5-eb679a39a45a" xmlns:ns3="a28db8b5-2e91-4c7d-8ba0-f5866a9e80ee" targetNamespace="http://schemas.microsoft.com/office/2006/metadata/properties" ma:root="true" ma:fieldsID="ae52406e9242a918459d8068466e7795" ns2:_="" ns3:_="">
    <xsd:import namespace="9decda2f-468a-451e-a9f5-eb679a39a45a"/>
    <xsd:import namespace="a28db8b5-2e91-4c7d-8ba0-f5866a9e80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cda2f-468a-451e-a9f5-eb679a39a4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8db8b5-2e91-4c7d-8ba0-f5866a9e80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A3C6FA-5D18-475D-9B78-83228DECEC62}"/>
</file>

<file path=customXml/itemProps2.xml><?xml version="1.0" encoding="utf-8"?>
<ds:datastoreItem xmlns:ds="http://schemas.openxmlformats.org/officeDocument/2006/customXml" ds:itemID="{68697D51-AF9A-4B44-98AB-7632749A19D5}"/>
</file>

<file path=customXml/itemProps3.xml><?xml version="1.0" encoding="utf-8"?>
<ds:datastoreItem xmlns:ds="http://schemas.openxmlformats.org/officeDocument/2006/customXml" ds:itemID="{3FA90CD3-894D-4841-ABB7-437CD965395D}"/>
</file>

<file path=docProps/app.xml><?xml version="1.0" encoding="utf-8"?>
<Properties xmlns="http://schemas.openxmlformats.org/officeDocument/2006/extended-properties" xmlns:vt="http://schemas.openxmlformats.org/officeDocument/2006/docPropsVTypes">
  <TotalTime>328</TotalTime>
  <Words>980</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Century Gothic</vt:lpstr>
      <vt:lpstr>Times New Roman</vt:lpstr>
      <vt:lpstr>Office Theme</vt:lpstr>
      <vt:lpstr>PowerPoint Presentation</vt:lpstr>
      <vt:lpstr>SAC Member Requirements</vt:lpstr>
      <vt:lpstr>Florida Statute 1001.452  SAC Membership</vt:lpstr>
      <vt:lpstr>Florida Statute 1001.452  SAC Membership</vt:lpstr>
      <vt:lpstr>Responsibility of SAC</vt:lpstr>
      <vt:lpstr>Florida Statute 1001.452  Primary Functions of SAC</vt:lpstr>
      <vt:lpstr>Superintendent’s Parent Leadership Cadre</vt:lpstr>
      <vt:lpstr>School Advisory Council Mini Conference</vt:lpstr>
      <vt:lpstr>Making  Connections</vt:lpstr>
      <vt:lpstr>Mid-Year Expectations</vt:lpstr>
      <vt:lpstr>School Improvement Funds</vt:lpstr>
      <vt:lpstr>School Recognition Funds</vt:lpstr>
      <vt:lpstr>PowerPoint Presentation</vt:lpstr>
      <vt:lpstr>PowerPoint Presentation</vt:lpstr>
      <vt:lpstr>Monthly Meetings to Include Agenda Item </vt:lpstr>
    </vt:vector>
  </TitlesOfParts>
  <Company>Osceola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Straker</dc:creator>
  <cp:lastModifiedBy>Peter Straker</cp:lastModifiedBy>
  <cp:revision>39</cp:revision>
  <dcterms:created xsi:type="dcterms:W3CDTF">2017-06-29T17:56:40Z</dcterms:created>
  <dcterms:modified xsi:type="dcterms:W3CDTF">2019-08-28T14:11:12Z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0x010100637BE1204594B84E92D4EA4506BEB280</vt:lpwstr>
  </property>
</Properties>
</file>