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1" autoAdjust="0"/>
    <p:restoredTop sz="94660"/>
  </p:normalViewPr>
  <p:slideViewPr>
    <p:cSldViewPr>
      <p:cViewPr varScale="1">
        <p:scale>
          <a:sx n="65" d="100"/>
          <a:sy n="65" d="100"/>
        </p:scale>
        <p:origin x="58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0080" y="310896"/>
            <a:ext cx="1152144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40080" y="1787652"/>
            <a:ext cx="1152144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9/8/2024</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hyperlink" Target="http://www.fldoe.org/edcert/public.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hyperlink" Target="http://www.osceolaschools.net/specialprograms" TargetMode="External"/><Relationship Id="rId4" Type="http://schemas.openxmlformats.org/officeDocument/2006/relationships/hyperlink" Target="https://www.osceolaschools.net/domain/77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hyperlink" Target="https://www.floridacims.org/districts/osceol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ue and green border with a white background&#10;&#10;Description automatically generated">
            <a:extLst>
              <a:ext uri="{FF2B5EF4-FFF2-40B4-BE49-F238E27FC236}">
                <a16:creationId xmlns:a16="http://schemas.microsoft.com/office/drawing/2014/main" id="{E3917E8E-11A8-B2B5-2F54-2BD70BFA4C87}"/>
              </a:ext>
            </a:extLst>
          </p:cNvPr>
          <p:cNvPicPr>
            <a:picLocks noChangeAspect="1"/>
          </p:cNvPicPr>
          <p:nvPr/>
        </p:nvPicPr>
        <p:blipFill rotWithShape="1">
          <a:blip r:embed="rId2">
            <a:extLst>
              <a:ext uri="{28A0092B-C50C-407E-A947-70E740481C1C}">
                <a14:useLocalDpi xmlns:a14="http://schemas.microsoft.com/office/drawing/2010/main" val="0"/>
              </a:ext>
            </a:extLst>
          </a:blip>
          <a:srcRect r="80357"/>
          <a:stretch/>
        </p:blipFill>
        <p:spPr>
          <a:xfrm>
            <a:off x="1" y="0"/>
            <a:ext cx="2514600"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104" y="6363953"/>
            <a:ext cx="1282846" cy="1282846"/>
          </a:xfrm>
          <a:prstGeom prst="rect">
            <a:avLst/>
          </a:prstGeom>
        </p:spPr>
      </p:pic>
      <p:sp>
        <p:nvSpPr>
          <p:cNvPr id="7" name="Rectangle 6">
            <a:extLst>
              <a:ext uri="{FF2B5EF4-FFF2-40B4-BE49-F238E27FC236}">
                <a16:creationId xmlns:a16="http://schemas.microsoft.com/office/drawing/2014/main" id="{A142D8AD-F0A9-96B2-7910-38B5880F6DBB}"/>
              </a:ext>
            </a:extLst>
          </p:cNvPr>
          <p:cNvSpPr/>
          <p:nvPr/>
        </p:nvSpPr>
        <p:spPr>
          <a:xfrm>
            <a:off x="3886200" y="3886200"/>
            <a:ext cx="5922488" cy="461665"/>
          </a:xfrm>
          <a:prstGeom prst="rect">
            <a:avLst/>
          </a:prstGeom>
        </p:spPr>
        <p:txBody>
          <a:bodyPr wrap="square">
            <a:spAutoFit/>
          </a:bodyPr>
          <a:lstStyle/>
          <a:p>
            <a:pPr algn="ctr"/>
            <a:r>
              <a:rPr lang="en-US" dirty="0"/>
              <a:t> </a:t>
            </a:r>
            <a:r>
              <a:rPr lang="en-US" sz="2400" b="1" dirty="0"/>
              <a:t>We are </a:t>
            </a:r>
            <a:r>
              <a:rPr lang="en-US" sz="2400" b="1" dirty="0">
                <a:solidFill>
                  <a:srgbClr val="C00000"/>
                </a:solidFill>
              </a:rPr>
              <a:t>C </a:t>
            </a:r>
            <a:r>
              <a:rPr lang="en-US" sz="2400" b="1" dirty="0"/>
              <a:t>School</a:t>
            </a:r>
          </a:p>
        </p:txBody>
      </p:sp>
      <p:sp>
        <p:nvSpPr>
          <p:cNvPr id="8" name="TextBox 7">
            <a:extLst>
              <a:ext uri="{FF2B5EF4-FFF2-40B4-BE49-F238E27FC236}">
                <a16:creationId xmlns:a16="http://schemas.microsoft.com/office/drawing/2014/main" id="{4A63D979-3CF2-3DCE-6302-EC3F5A95A5D5}"/>
              </a:ext>
            </a:extLst>
          </p:cNvPr>
          <p:cNvSpPr txBox="1"/>
          <p:nvPr/>
        </p:nvSpPr>
        <p:spPr>
          <a:xfrm>
            <a:off x="4953000" y="2743200"/>
            <a:ext cx="4114800" cy="461665"/>
          </a:xfrm>
          <a:prstGeom prst="rect">
            <a:avLst/>
          </a:prstGeom>
          <a:noFill/>
        </p:spPr>
        <p:txBody>
          <a:bodyPr wrap="square" rtlCol="0">
            <a:spAutoFit/>
          </a:bodyPr>
          <a:lstStyle/>
          <a:p>
            <a:r>
              <a:rPr lang="en-US" sz="2400" b="1" u="sng" dirty="0">
                <a:solidFill>
                  <a:schemeClr val="tx1">
                    <a:lumMod val="95000"/>
                    <a:lumOff val="5000"/>
                  </a:schemeClr>
                </a:solidFill>
              </a:rPr>
              <a:t>Poinciana High School</a:t>
            </a:r>
          </a:p>
        </p:txBody>
      </p:sp>
      <p:sp>
        <p:nvSpPr>
          <p:cNvPr id="2" name="Rectangle 1">
            <a:extLst>
              <a:ext uri="{FF2B5EF4-FFF2-40B4-BE49-F238E27FC236}">
                <a16:creationId xmlns:a16="http://schemas.microsoft.com/office/drawing/2014/main" id="{00C03A24-4295-1E5F-8147-5734144F0DD2}"/>
              </a:ext>
            </a:extLst>
          </p:cNvPr>
          <p:cNvSpPr/>
          <p:nvPr/>
        </p:nvSpPr>
        <p:spPr>
          <a:xfrm>
            <a:off x="3744356" y="557136"/>
            <a:ext cx="5922488" cy="1323439"/>
          </a:xfrm>
          <a:prstGeom prst="rect">
            <a:avLst/>
          </a:prstGeom>
        </p:spPr>
        <p:txBody>
          <a:bodyPr wrap="square">
            <a:spAutoFit/>
          </a:bodyPr>
          <a:lstStyle/>
          <a:p>
            <a:pPr algn="ctr"/>
            <a:r>
              <a:rPr lang="en-US" sz="4000" b="1" dirty="0">
                <a:solidFill>
                  <a:schemeClr val="tx1"/>
                </a:solidFill>
                <a:latin typeface="Arial" panose="020B0604020202020204" pitchFamily="34" charset="0"/>
                <a:cs typeface="Arial" panose="020B0604020202020204" pitchFamily="34" charset="0"/>
              </a:rPr>
              <a:t> 2024-2025 </a:t>
            </a:r>
          </a:p>
          <a:p>
            <a:pPr algn="ctr"/>
            <a:r>
              <a:rPr lang="en-US" sz="4000" b="1" dirty="0">
                <a:solidFill>
                  <a:schemeClr val="tx1"/>
                </a:solidFill>
                <a:latin typeface="Arial" panose="020B0604020202020204" pitchFamily="34" charset="0"/>
                <a:cs typeface="Arial" panose="020B0604020202020204" pitchFamily="34" charset="0"/>
              </a:rPr>
              <a:t>Title I Annual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green and white logo&#10;&#10;Description automatically generated">
            <a:extLst>
              <a:ext uri="{FF2B5EF4-FFF2-40B4-BE49-F238E27FC236}">
                <a16:creationId xmlns:a16="http://schemas.microsoft.com/office/drawing/2014/main" id="{D98E5ED7-A37A-72E1-2FD2-4D3E766B74DF}"/>
              </a:ext>
            </a:extLst>
          </p:cNvPr>
          <p:cNvPicPr>
            <a:picLocks noChangeAspect="1"/>
          </p:cNvPicPr>
          <p:nvPr/>
        </p:nvPicPr>
        <p:blipFill rotWithShape="1">
          <a:blip r:embed="rId2">
            <a:extLst>
              <a:ext uri="{28A0092B-C50C-407E-A947-70E740481C1C}">
                <a14:useLocalDpi xmlns:a14="http://schemas.microsoft.com/office/drawing/2010/main" val="0"/>
              </a:ext>
            </a:extLst>
          </a:blip>
          <a:srcRect l="24176" t="67903" r="1666" b="9574"/>
          <a:stretch/>
        </p:blipFill>
        <p:spPr>
          <a:xfrm>
            <a:off x="0" y="5715000"/>
            <a:ext cx="12768549" cy="2057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500059"/>
            <a:ext cx="1282846" cy="1282846"/>
          </a:xfrm>
          <a:prstGeom prst="rect">
            <a:avLst/>
          </a:prstGeom>
        </p:spPr>
      </p:pic>
      <p:sp>
        <p:nvSpPr>
          <p:cNvPr id="7" name="Rectangle 6">
            <a:extLst>
              <a:ext uri="{FF2B5EF4-FFF2-40B4-BE49-F238E27FC236}">
                <a16:creationId xmlns:a16="http://schemas.microsoft.com/office/drawing/2014/main" id="{D1302968-93B9-111E-69F7-4EA089612DDA}"/>
              </a:ext>
            </a:extLst>
          </p:cNvPr>
          <p:cNvSpPr/>
          <p:nvPr/>
        </p:nvSpPr>
        <p:spPr>
          <a:xfrm>
            <a:off x="1066800" y="1981200"/>
            <a:ext cx="9723119" cy="2653034"/>
          </a:xfrm>
          <a:prstGeom prst="rect">
            <a:avLst/>
          </a:prstGeom>
        </p:spPr>
        <p:txBody>
          <a:bodyPr wrap="square">
            <a:spAutoFit/>
          </a:bodyPr>
          <a:lstStyle/>
          <a:p>
            <a:pPr lvl="0">
              <a:lnSpc>
                <a:spcPct val="120000"/>
              </a:lnSpc>
              <a:buFont typeface="Wingdings" panose="05000000000000000000" pitchFamily="2" charset="2"/>
              <a:buChar char="Ø"/>
            </a:pPr>
            <a:r>
              <a:rPr lang="en-US" sz="2000" dirty="0">
                <a:solidFill>
                  <a:schemeClr val="accent1">
                    <a:lumMod val="50000"/>
                  </a:schemeClr>
                </a:solidFill>
              </a:rPr>
              <a:t>To use funds for Parent Involvement, schools must meet the following criteria:</a:t>
            </a:r>
          </a:p>
          <a:p>
            <a:pPr lvl="0">
              <a:lnSpc>
                <a:spcPct val="120000"/>
              </a:lnSpc>
            </a:pPr>
            <a:r>
              <a:rPr lang="en-US" sz="2000" dirty="0">
                <a:solidFill>
                  <a:schemeClr val="accent1">
                    <a:lumMod val="50000"/>
                  </a:schemeClr>
                </a:solidFill>
              </a:rPr>
              <a:t>	1. Educate the parents on Title I</a:t>
            </a:r>
          </a:p>
          <a:p>
            <a:pPr lvl="0">
              <a:lnSpc>
                <a:spcPct val="120000"/>
              </a:lnSpc>
            </a:pPr>
            <a:r>
              <a:rPr lang="en-US" sz="2000" dirty="0">
                <a:solidFill>
                  <a:schemeClr val="accent1">
                    <a:lumMod val="50000"/>
                  </a:schemeClr>
                </a:solidFill>
              </a:rPr>
              <a:t>	2. Ensure funds are aligned towards academic achievement</a:t>
            </a:r>
          </a:p>
          <a:p>
            <a:pPr lvl="0">
              <a:lnSpc>
                <a:spcPct val="120000"/>
              </a:lnSpc>
            </a:pPr>
            <a:r>
              <a:rPr lang="en-US" sz="2000" dirty="0">
                <a:solidFill>
                  <a:schemeClr val="accent1">
                    <a:lumMod val="50000"/>
                  </a:schemeClr>
                </a:solidFill>
              </a:rPr>
              <a:t>	 (Language Arts, Math or Science)</a:t>
            </a:r>
          </a:p>
          <a:p>
            <a:pPr lvl="0">
              <a:lnSpc>
                <a:spcPct val="120000"/>
              </a:lnSpc>
            </a:pPr>
            <a:r>
              <a:rPr lang="en-US" sz="2000" dirty="0">
                <a:solidFill>
                  <a:schemeClr val="accent1">
                    <a:lumMod val="50000"/>
                  </a:schemeClr>
                </a:solidFill>
              </a:rPr>
              <a:t>	3. Have educational interaction between the parent and student</a:t>
            </a:r>
          </a:p>
          <a:p>
            <a:pPr lvl="0">
              <a:lnSpc>
                <a:spcPct val="120000"/>
              </a:lnSpc>
              <a:buFont typeface="Wingdings" panose="05000000000000000000" pitchFamily="2" charset="2"/>
              <a:buChar char="Ø"/>
            </a:pPr>
            <a:r>
              <a:rPr lang="en-US" sz="2000" dirty="0">
                <a:solidFill>
                  <a:schemeClr val="accent1">
                    <a:lumMod val="50000"/>
                  </a:schemeClr>
                </a:solidFill>
              </a:rPr>
              <a:t>Please provide suggestions on utilizing Title I Parent and Family Engagement funds at our school.</a:t>
            </a:r>
          </a:p>
        </p:txBody>
      </p:sp>
      <p:sp>
        <p:nvSpPr>
          <p:cNvPr id="8" name="Rectangle 7">
            <a:extLst>
              <a:ext uri="{FF2B5EF4-FFF2-40B4-BE49-F238E27FC236}">
                <a16:creationId xmlns:a16="http://schemas.microsoft.com/office/drawing/2014/main" id="{18E8B0E1-BE46-065A-1272-BBDF368562A6}"/>
              </a:ext>
            </a:extLst>
          </p:cNvPr>
          <p:cNvSpPr/>
          <p:nvPr/>
        </p:nvSpPr>
        <p:spPr>
          <a:xfrm>
            <a:off x="519031" y="744150"/>
            <a:ext cx="9915505" cy="584775"/>
          </a:xfrm>
          <a:prstGeom prst="rect">
            <a:avLst/>
          </a:prstGeom>
        </p:spPr>
        <p:txBody>
          <a:bodyPr wrap="square">
            <a:spAutoFit/>
          </a:bodyPr>
          <a:lstStyle/>
          <a:p>
            <a:pPr lvl="0"/>
            <a:r>
              <a:rPr lang="en-US" sz="3200" dirty="0">
                <a:solidFill>
                  <a:schemeClr val="accent1">
                    <a:lumMod val="50000"/>
                  </a:schemeClr>
                </a:solidFill>
              </a:rPr>
              <a:t>Input on spending Title I Parent Involvement Funds</a:t>
            </a:r>
          </a:p>
        </p:txBody>
      </p:sp>
    </p:spTree>
    <p:extLst>
      <p:ext uri="{BB962C8B-B14F-4D97-AF65-F5344CB8AC3E}">
        <p14:creationId xmlns:p14="http://schemas.microsoft.com/office/powerpoint/2010/main" val="386549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2A1DE1-7BD5-A0BB-A7B5-6D6EB6F52C58}"/>
              </a:ext>
            </a:extLst>
          </p:cNvPr>
          <p:cNvPicPr>
            <a:picLocks noChangeAspect="1"/>
          </p:cNvPicPr>
          <p:nvPr/>
        </p:nvPicPr>
        <p:blipFill rotWithShape="1">
          <a:blip r:embed="rId2"/>
          <a:srcRect l="4102" b="980"/>
          <a:stretch/>
        </p:blipFill>
        <p:spPr>
          <a:xfrm>
            <a:off x="31214" y="0"/>
            <a:ext cx="2193275"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515559"/>
            <a:ext cx="1219200" cy="1219200"/>
          </a:xfrm>
          <a:prstGeom prst="rect">
            <a:avLst/>
          </a:prstGeom>
        </p:spPr>
      </p:pic>
      <p:sp>
        <p:nvSpPr>
          <p:cNvPr id="5" name="Rectangle 4">
            <a:extLst>
              <a:ext uri="{FF2B5EF4-FFF2-40B4-BE49-F238E27FC236}">
                <a16:creationId xmlns:a16="http://schemas.microsoft.com/office/drawing/2014/main" id="{3737AB47-7E8C-B53E-182C-6A3ED30F91B7}"/>
              </a:ext>
            </a:extLst>
          </p:cNvPr>
          <p:cNvSpPr/>
          <p:nvPr/>
        </p:nvSpPr>
        <p:spPr>
          <a:xfrm>
            <a:off x="2793622" y="533400"/>
            <a:ext cx="8348428" cy="1661993"/>
          </a:xfrm>
          <a:prstGeom prst="rect">
            <a:avLst/>
          </a:prstGeom>
        </p:spPr>
        <p:txBody>
          <a:bodyPr wrap="square">
            <a:spAutoFit/>
          </a:bodyPr>
          <a:lstStyle/>
          <a:p>
            <a:pPr algn="ctr"/>
            <a:r>
              <a:rPr lang="en-US" sz="3400" dirty="0">
                <a:solidFill>
                  <a:schemeClr val="accent1">
                    <a:lumMod val="50000"/>
                  </a:schemeClr>
                </a:solidFill>
              </a:rPr>
              <a:t>How is the evaluation of the </a:t>
            </a:r>
          </a:p>
          <a:p>
            <a:pPr algn="ctr"/>
            <a:r>
              <a:rPr lang="en-US" sz="3400" dirty="0">
                <a:solidFill>
                  <a:schemeClr val="accent1">
                    <a:lumMod val="50000"/>
                  </a:schemeClr>
                </a:solidFill>
              </a:rPr>
              <a:t>Parent and Family Engagement Plan conducted?</a:t>
            </a:r>
          </a:p>
        </p:txBody>
      </p:sp>
      <p:sp>
        <p:nvSpPr>
          <p:cNvPr id="6" name="Rectangle 5">
            <a:extLst>
              <a:ext uri="{FF2B5EF4-FFF2-40B4-BE49-F238E27FC236}">
                <a16:creationId xmlns:a16="http://schemas.microsoft.com/office/drawing/2014/main" id="{EBE4D449-0A0F-B79E-5E42-5D497BA823B6}"/>
              </a:ext>
            </a:extLst>
          </p:cNvPr>
          <p:cNvSpPr/>
          <p:nvPr/>
        </p:nvSpPr>
        <p:spPr>
          <a:xfrm>
            <a:off x="2971800" y="2362200"/>
            <a:ext cx="7992072" cy="3761030"/>
          </a:xfrm>
          <a:prstGeom prst="rect">
            <a:avLst/>
          </a:prstGeom>
        </p:spPr>
        <p:txBody>
          <a:bodyPr wrap="square">
            <a:spAutoFit/>
          </a:bodyPr>
          <a:lstStyle/>
          <a:p>
            <a:pPr marL="342900" lvl="0" indent="-342900">
              <a:lnSpc>
                <a:spcPct val="120000"/>
              </a:lnSpc>
              <a:spcBef>
                <a:spcPts val="0"/>
              </a:spcBef>
              <a:buFont typeface="Wingdings" panose="05000000000000000000" pitchFamily="2" charset="2"/>
              <a:buChar char="§"/>
            </a:pPr>
            <a:r>
              <a:rPr lang="en-US" sz="2000" dirty="0">
                <a:solidFill>
                  <a:schemeClr val="accent1">
                    <a:lumMod val="50000"/>
                  </a:schemeClr>
                </a:solidFill>
              </a:rPr>
              <a:t>Evaluation Requirements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Annual evaluations with Title I parents/guardians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Parent/guardian surveys (required)</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Focus groups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 Advisory Committees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Analyze content and effectiveness of the current plan</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Identify barriers to parental involvement</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Data/Input may include:</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Process and timeline	</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How the evaluation helps create next year’s plan</a:t>
            </a:r>
          </a:p>
        </p:txBody>
      </p:sp>
    </p:spTree>
    <p:extLst>
      <p:ext uri="{BB962C8B-B14F-4D97-AF65-F5344CB8AC3E}">
        <p14:creationId xmlns:p14="http://schemas.microsoft.com/office/powerpoint/2010/main" val="136396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703C65-5102-1FA3-F93D-7FCE4071C567}"/>
              </a:ext>
            </a:extLst>
          </p:cNvPr>
          <p:cNvPicPr>
            <a:picLocks noChangeAspect="1"/>
          </p:cNvPicPr>
          <p:nvPr/>
        </p:nvPicPr>
        <p:blipFill>
          <a:blip r:embed="rId2"/>
          <a:stretch>
            <a:fillRect/>
          </a:stretch>
        </p:blipFill>
        <p:spPr>
          <a:xfrm>
            <a:off x="0" y="6222023"/>
            <a:ext cx="12801600" cy="1593157"/>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00800"/>
            <a:ext cx="1287444" cy="1287444"/>
          </a:xfrm>
          <a:prstGeom prst="rect">
            <a:avLst/>
          </a:prstGeom>
        </p:spPr>
      </p:pic>
      <p:sp>
        <p:nvSpPr>
          <p:cNvPr id="7" name="Rectangle 6">
            <a:extLst>
              <a:ext uri="{FF2B5EF4-FFF2-40B4-BE49-F238E27FC236}">
                <a16:creationId xmlns:a16="http://schemas.microsoft.com/office/drawing/2014/main" id="{71319B2E-D8D9-18C5-7813-D368735CD118}"/>
              </a:ext>
            </a:extLst>
          </p:cNvPr>
          <p:cNvSpPr/>
          <p:nvPr/>
        </p:nvSpPr>
        <p:spPr>
          <a:xfrm>
            <a:off x="1524000" y="709880"/>
            <a:ext cx="9319985" cy="1323439"/>
          </a:xfrm>
          <a:prstGeom prst="rect">
            <a:avLst/>
          </a:prstGeom>
        </p:spPr>
        <p:txBody>
          <a:bodyPr wrap="square">
            <a:spAutoFit/>
          </a:bodyPr>
          <a:lstStyle/>
          <a:p>
            <a:pPr algn="ctr"/>
            <a:r>
              <a:rPr lang="en-US" sz="4000" dirty="0">
                <a:solidFill>
                  <a:schemeClr val="accent1">
                    <a:lumMod val="50000"/>
                  </a:schemeClr>
                </a:solidFill>
              </a:rPr>
              <a:t>What is the </a:t>
            </a:r>
          </a:p>
          <a:p>
            <a:pPr algn="ctr"/>
            <a:r>
              <a:rPr lang="en-US" sz="4000" dirty="0">
                <a:solidFill>
                  <a:schemeClr val="accent1">
                    <a:lumMod val="50000"/>
                  </a:schemeClr>
                </a:solidFill>
              </a:rPr>
              <a:t>School-Parent Compact?</a:t>
            </a:r>
          </a:p>
        </p:txBody>
      </p:sp>
      <p:sp>
        <p:nvSpPr>
          <p:cNvPr id="8" name="Rectangle 7">
            <a:extLst>
              <a:ext uri="{FF2B5EF4-FFF2-40B4-BE49-F238E27FC236}">
                <a16:creationId xmlns:a16="http://schemas.microsoft.com/office/drawing/2014/main" id="{BE2D18B1-6350-5E7A-BC45-56A76B5F8323}"/>
              </a:ext>
            </a:extLst>
          </p:cNvPr>
          <p:cNvSpPr/>
          <p:nvPr/>
        </p:nvSpPr>
        <p:spPr>
          <a:xfrm>
            <a:off x="1656273" y="2740266"/>
            <a:ext cx="7624762" cy="2721964"/>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The Compact is a commitment from the school, the parent, and the student to share in the responsibility for improved academic achievement. </a:t>
            </a:r>
          </a:p>
          <a:p>
            <a:pPr>
              <a:lnSpc>
                <a:spcPct val="120000"/>
              </a:lnSpc>
            </a:pPr>
            <a:endParaRPr lang="en-US" sz="20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2400" dirty="0">
                <a:solidFill>
                  <a:schemeClr val="accent1">
                    <a:lumMod val="50000"/>
                  </a:schemeClr>
                </a:solidFill>
              </a:rPr>
              <a:t>Title I parents/guardians have a right to be involved in the development of the School-Parent Compact.</a:t>
            </a:r>
          </a:p>
        </p:txBody>
      </p:sp>
      <p:pic>
        <p:nvPicPr>
          <p:cNvPr id="9" name="Picture 8" descr="A close-up of a document&#10;&#10;Description automatically generated with medium confidence">
            <a:extLst>
              <a:ext uri="{FF2B5EF4-FFF2-40B4-BE49-F238E27FC236}">
                <a16:creationId xmlns:a16="http://schemas.microsoft.com/office/drawing/2014/main" id="{C48DD695-4C2E-705B-CF5B-4D595827D91F}"/>
              </a:ext>
            </a:extLst>
          </p:cNvPr>
          <p:cNvPicPr>
            <a:picLocks noChangeAspect="1"/>
          </p:cNvPicPr>
          <p:nvPr/>
        </p:nvPicPr>
        <p:blipFill rotWithShape="1">
          <a:blip r:embed="rId4">
            <a:extLst>
              <a:ext uri="{28A0092B-C50C-407E-A947-70E740481C1C}">
                <a14:useLocalDpi xmlns:a14="http://schemas.microsoft.com/office/drawing/2010/main" val="0"/>
              </a:ext>
            </a:extLst>
          </a:blip>
          <a:srcRect l="3039" t="2073" r="1773" b="1973"/>
          <a:stretch/>
        </p:blipFill>
        <p:spPr>
          <a:xfrm>
            <a:off x="9543367" y="2170270"/>
            <a:ext cx="3258233" cy="4064766"/>
          </a:xfrm>
          <a:prstGeom prst="rect">
            <a:avLst/>
          </a:prstGeom>
        </p:spPr>
      </p:pic>
    </p:spTree>
    <p:extLst>
      <p:ext uri="{BB962C8B-B14F-4D97-AF65-F5344CB8AC3E}">
        <p14:creationId xmlns:p14="http://schemas.microsoft.com/office/powerpoint/2010/main" val="333865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15916C-AC93-772B-2F1F-9DBE78EE30F5}"/>
              </a:ext>
            </a:extLst>
          </p:cNvPr>
          <p:cNvPicPr>
            <a:picLocks noChangeAspect="1"/>
          </p:cNvPicPr>
          <p:nvPr/>
        </p:nvPicPr>
        <p:blipFill>
          <a:blip r:embed="rId2"/>
          <a:stretch>
            <a:fillRect/>
          </a:stretch>
        </p:blipFill>
        <p:spPr>
          <a:xfrm>
            <a:off x="9717024" y="0"/>
            <a:ext cx="3084576"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477000"/>
            <a:ext cx="1054246" cy="1054246"/>
          </a:xfrm>
          <a:prstGeom prst="rect">
            <a:avLst/>
          </a:prstGeom>
        </p:spPr>
      </p:pic>
      <p:sp>
        <p:nvSpPr>
          <p:cNvPr id="3" name="Rectangle 2">
            <a:extLst>
              <a:ext uri="{FF2B5EF4-FFF2-40B4-BE49-F238E27FC236}">
                <a16:creationId xmlns:a16="http://schemas.microsoft.com/office/drawing/2014/main" id="{39A1F38B-2FEC-EA68-BFDE-1DBE0D49CD0B}"/>
              </a:ext>
            </a:extLst>
          </p:cNvPr>
          <p:cNvSpPr/>
          <p:nvPr/>
        </p:nvSpPr>
        <p:spPr>
          <a:xfrm>
            <a:off x="723900" y="891295"/>
            <a:ext cx="11353800" cy="584775"/>
          </a:xfrm>
          <a:prstGeom prst="rect">
            <a:avLst/>
          </a:prstGeom>
        </p:spPr>
        <p:txBody>
          <a:bodyPr wrap="square">
            <a:spAutoFit/>
          </a:bodyPr>
          <a:lstStyle/>
          <a:p>
            <a:r>
              <a:rPr lang="en-US" sz="3200" b="1" dirty="0">
                <a:solidFill>
                  <a:schemeClr val="accent1">
                    <a:lumMod val="50000"/>
                  </a:schemeClr>
                </a:solidFill>
              </a:rPr>
              <a:t>What are the Standards my child is expected to achieve?</a:t>
            </a:r>
            <a:endParaRPr lang="en-US" sz="3200" dirty="0">
              <a:solidFill>
                <a:schemeClr val="accent1">
                  <a:lumMod val="50000"/>
                </a:schemeClr>
              </a:solidFill>
            </a:endParaRPr>
          </a:p>
        </p:txBody>
      </p:sp>
      <p:sp>
        <p:nvSpPr>
          <p:cNvPr id="4" name="Rectangle 3">
            <a:extLst>
              <a:ext uri="{FF2B5EF4-FFF2-40B4-BE49-F238E27FC236}">
                <a16:creationId xmlns:a16="http://schemas.microsoft.com/office/drawing/2014/main" id="{C87244B3-D756-2369-3A4B-944A2B774117}"/>
              </a:ext>
            </a:extLst>
          </p:cNvPr>
          <p:cNvSpPr/>
          <p:nvPr/>
        </p:nvSpPr>
        <p:spPr>
          <a:xfrm>
            <a:off x="1219200" y="1905000"/>
            <a:ext cx="9710276" cy="4391330"/>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dirty="0">
                <a:solidFill>
                  <a:schemeClr val="accent1">
                    <a:lumMod val="50000"/>
                  </a:schemeClr>
                </a:solidFill>
              </a:rPr>
              <a:t>State of Florida adopted the ELA Florida’s B.E.S.T. Standards K-12 and Mathematics Florida Standards (MAFS)</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MAFS and B.E.S.T. provide clear educational standards while allowing local districts and schools the flexibility needed to deliver quality instruction in the classroom.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(which are not to be confused with curriculum or instruction) are designed to ensure all students, regardless of demographics, graduate high school prepared to enter college or the workforce.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are internationally benchmarked and provide our students with an edge in the global jobs market by ensuring mastery of knowledge and skills needed to perform today's high-skill, high-wage occupations. </a:t>
            </a:r>
          </a:p>
        </p:txBody>
      </p:sp>
    </p:spTree>
    <p:extLst>
      <p:ext uri="{BB962C8B-B14F-4D97-AF65-F5344CB8AC3E}">
        <p14:creationId xmlns:p14="http://schemas.microsoft.com/office/powerpoint/2010/main" val="283306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group of people standing together&#10;&#10;Description automatically generated">
            <a:extLst>
              <a:ext uri="{FF2B5EF4-FFF2-40B4-BE49-F238E27FC236}">
                <a16:creationId xmlns:a16="http://schemas.microsoft.com/office/drawing/2014/main" id="{01F45C8B-17B5-60EB-4784-1DC231AFFD5F}"/>
              </a:ext>
            </a:extLst>
          </p:cNvPr>
          <p:cNvPicPr>
            <a:picLocks noChangeAspect="1"/>
          </p:cNvPicPr>
          <p:nvPr/>
        </p:nvPicPr>
        <p:blipFill rotWithShape="1">
          <a:blip r:embed="rId2">
            <a:extLst>
              <a:ext uri="{28A0092B-C50C-407E-A947-70E740481C1C}">
                <a14:useLocalDpi xmlns:a14="http://schemas.microsoft.com/office/drawing/2010/main" val="0"/>
              </a:ext>
            </a:extLst>
          </a:blip>
          <a:srcRect l="853" t="59804" r="62499"/>
          <a:stretch/>
        </p:blipFill>
        <p:spPr>
          <a:xfrm>
            <a:off x="6427" y="4572000"/>
            <a:ext cx="3041573" cy="3200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6172200"/>
            <a:ext cx="1282846" cy="1282846"/>
          </a:xfrm>
          <a:prstGeom prst="rect">
            <a:avLst/>
          </a:prstGeom>
        </p:spPr>
      </p:pic>
      <p:sp>
        <p:nvSpPr>
          <p:cNvPr id="5" name="Rectangle 4">
            <a:extLst>
              <a:ext uri="{FF2B5EF4-FFF2-40B4-BE49-F238E27FC236}">
                <a16:creationId xmlns:a16="http://schemas.microsoft.com/office/drawing/2014/main" id="{91D2B90C-73E4-46BF-4606-65F0A1338C10}"/>
              </a:ext>
            </a:extLst>
          </p:cNvPr>
          <p:cNvSpPr/>
          <p:nvPr/>
        </p:nvSpPr>
        <p:spPr>
          <a:xfrm>
            <a:off x="3200400" y="457200"/>
            <a:ext cx="6633584"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graphicFrame>
        <p:nvGraphicFramePr>
          <p:cNvPr id="4" name="Table 3">
            <a:extLst>
              <a:ext uri="{FF2B5EF4-FFF2-40B4-BE49-F238E27FC236}">
                <a16:creationId xmlns:a16="http://schemas.microsoft.com/office/drawing/2014/main" id="{B6D06251-6538-3C8B-1753-A2EA56C5F7CC}"/>
              </a:ext>
            </a:extLst>
          </p:cNvPr>
          <p:cNvGraphicFramePr>
            <a:graphicFrameLocks noGrp="1"/>
          </p:cNvGraphicFramePr>
          <p:nvPr>
            <p:extLst>
              <p:ext uri="{D42A27DB-BD31-4B8C-83A1-F6EECF244321}">
                <p14:modId xmlns:p14="http://schemas.microsoft.com/office/powerpoint/2010/main" val="3708546693"/>
              </p:ext>
            </p:extLst>
          </p:nvPr>
        </p:nvGraphicFramePr>
        <p:xfrm>
          <a:off x="2590800" y="1981200"/>
          <a:ext cx="8005665" cy="2837318"/>
        </p:xfrm>
        <a:graphic>
          <a:graphicData uri="http://schemas.openxmlformats.org/drawingml/2006/table">
            <a:tbl>
              <a:tblPr/>
              <a:tblGrid>
                <a:gridCol w="1191619">
                  <a:extLst>
                    <a:ext uri="{9D8B030D-6E8A-4147-A177-3AD203B41FA5}">
                      <a16:colId xmlns:a16="http://schemas.microsoft.com/office/drawing/2014/main" val="1943863836"/>
                    </a:ext>
                  </a:extLst>
                </a:gridCol>
                <a:gridCol w="2148271">
                  <a:extLst>
                    <a:ext uri="{9D8B030D-6E8A-4147-A177-3AD203B41FA5}">
                      <a16:colId xmlns:a16="http://schemas.microsoft.com/office/drawing/2014/main" val="1230649819"/>
                    </a:ext>
                  </a:extLst>
                </a:gridCol>
                <a:gridCol w="4665775">
                  <a:extLst>
                    <a:ext uri="{9D8B030D-6E8A-4147-A177-3AD203B41FA5}">
                      <a16:colId xmlns:a16="http://schemas.microsoft.com/office/drawing/2014/main" val="1407170189"/>
                    </a:ext>
                  </a:extLst>
                </a:gridCol>
              </a:tblGrid>
              <a:tr h="284840">
                <a:tc>
                  <a:txBody>
                    <a:bodyPr/>
                    <a:lstStyle/>
                    <a:p>
                      <a:pPr algn="ctr" fontAlgn="b"/>
                      <a:r>
                        <a:rPr lang="en-US" sz="1600" b="0" i="0" u="none" strike="noStrike" dirty="0">
                          <a:solidFill>
                            <a:srgbClr val="000000"/>
                          </a:solidFill>
                          <a:effectLst/>
                          <a:latin typeface="Calibri" panose="020F0502020204030204" pitchFamily="34" charset="0"/>
                        </a:rPr>
                        <a:t>SUBJECT</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PUBLISHER</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TEXTBOOK</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658837397"/>
                  </a:ext>
                </a:extLst>
              </a:tr>
              <a:tr h="28484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9696032"/>
                  </a:ext>
                </a:extLst>
              </a:tr>
              <a:tr h="560121">
                <a:tc>
                  <a:txBody>
                    <a:bodyPr/>
                    <a:lstStyle/>
                    <a:p>
                      <a:pPr algn="ctr" fontAlgn="b"/>
                      <a:r>
                        <a:rPr lang="en-US" sz="1600" b="0" i="0" u="none" strike="noStrike" dirty="0">
                          <a:solidFill>
                            <a:srgbClr val="000000"/>
                          </a:solidFill>
                          <a:effectLst/>
                          <a:latin typeface="Calibri" panose="020F0502020204030204" pitchFamily="34" charset="0"/>
                        </a:rPr>
                        <a:t>Reading</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Benchmark</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(K-5) Florida Benchmark Advance 2022 FL Edition</a:t>
                      </a:r>
                    </a:p>
                    <a:p>
                      <a:pPr algn="ctr" fontAlgn="b"/>
                      <a:r>
                        <a:rPr lang="en-US" sz="1600" b="0" i="0" u="none" strike="noStrike" dirty="0">
                          <a:solidFill>
                            <a:srgbClr val="000000"/>
                          </a:solidFill>
                          <a:effectLst/>
                          <a:latin typeface="Calibri" panose="020F0502020204030204" pitchFamily="34" charset="0"/>
                        </a:rPr>
                        <a:t>(6-12)  Florida </a:t>
                      </a:r>
                      <a:r>
                        <a:rPr lang="en-US" sz="1600" b="0" i="0" u="none" strike="noStrike" dirty="0" err="1">
                          <a:solidFill>
                            <a:srgbClr val="000000"/>
                          </a:solidFill>
                          <a:effectLst/>
                          <a:latin typeface="Calibri" panose="020F0502020204030204" pitchFamily="34" charset="0"/>
                        </a:rPr>
                        <a:t>StudySync</a:t>
                      </a:r>
                      <a:r>
                        <a:rPr lang="en-US" sz="1600" b="0" i="0" u="none" strike="noStrike" dirty="0">
                          <a:solidFill>
                            <a:srgbClr val="000000"/>
                          </a:solidFill>
                          <a:effectLst/>
                          <a:latin typeface="Calibri" panose="020F0502020204030204" pitchFamily="34" charset="0"/>
                        </a:rPr>
                        <a:t> 2022 / 1</a:t>
                      </a:r>
                      <a:r>
                        <a:rPr lang="en-US" sz="1600" b="0" i="0" u="none" strike="noStrike" baseline="30000" dirty="0">
                          <a:solidFill>
                            <a:srgbClr val="000000"/>
                          </a:solidFill>
                          <a:effectLst/>
                          <a:latin typeface="Calibri" panose="020F0502020204030204" pitchFamily="34" charset="0"/>
                        </a:rPr>
                        <a:t>st</a:t>
                      </a:r>
                      <a:r>
                        <a:rPr lang="en-US" sz="1600" b="0" i="0" u="none" strike="noStrike" dirty="0">
                          <a:solidFill>
                            <a:srgbClr val="000000"/>
                          </a:solidFill>
                          <a:effectLst/>
                          <a:latin typeface="Calibri" panose="020F0502020204030204" pitchFamily="34" charset="0"/>
                        </a:rPr>
                        <a:t> Edition</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738964504"/>
                  </a:ext>
                </a:extLst>
              </a:tr>
              <a:tr h="28484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47858285"/>
                  </a:ext>
                </a:extLst>
              </a:tr>
              <a:tr h="277388">
                <a:tc>
                  <a:txBody>
                    <a:bodyPr/>
                    <a:lstStyle/>
                    <a:p>
                      <a:pPr algn="ctr" fontAlgn="b"/>
                      <a:r>
                        <a:rPr lang="en-US" sz="1600" b="0" i="0" u="none" strike="noStrike" dirty="0">
                          <a:solidFill>
                            <a:srgbClr val="000000"/>
                          </a:solidFill>
                          <a:effectLst/>
                          <a:latin typeface="Calibri" panose="020F0502020204030204" pitchFamily="34" charset="0"/>
                        </a:rPr>
                        <a:t>Math</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a:rPr>
                        <a:t>McGraw Hill</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a:rPr>
                        <a:t>Florida Reveal Math 2023 / 1</a:t>
                      </a:r>
                      <a:r>
                        <a:rPr lang="en-US" sz="1600" b="0" i="0" u="none" strike="noStrike" baseline="30000" dirty="0">
                          <a:solidFill>
                            <a:srgbClr val="000000"/>
                          </a:solidFill>
                          <a:effectLst/>
                          <a:latin typeface="Calibri"/>
                        </a:rPr>
                        <a:t>st</a:t>
                      </a:r>
                      <a:r>
                        <a:rPr lang="en-US" sz="1600" b="0" i="0" u="none" strike="noStrike" dirty="0">
                          <a:solidFill>
                            <a:srgbClr val="000000"/>
                          </a:solidFill>
                          <a:effectLst/>
                          <a:latin typeface="Calibri"/>
                        </a:rPr>
                        <a:t> Edition</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002967193"/>
                  </a:ext>
                </a:extLst>
              </a:tr>
              <a:tr h="28484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97210899"/>
                  </a:ext>
                </a:extLst>
              </a:tr>
              <a:tr h="315524">
                <a:tc>
                  <a:txBody>
                    <a:bodyPr/>
                    <a:lstStyle/>
                    <a:p>
                      <a:pPr algn="ctr" fontAlgn="b"/>
                      <a:r>
                        <a:rPr lang="en-US" sz="1600" b="0" i="0" u="none" strike="noStrike" dirty="0">
                          <a:solidFill>
                            <a:srgbClr val="000000"/>
                          </a:solidFill>
                          <a:effectLst/>
                          <a:latin typeface="Calibri" panose="020F0502020204030204" pitchFamily="34" charset="0"/>
                        </a:rPr>
                        <a:t>Social Studies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TCI</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Social Studies Alive</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36736306"/>
                  </a:ext>
                </a:extLst>
              </a:tr>
              <a:tr h="7515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86700194"/>
                  </a:ext>
                </a:extLst>
              </a:tr>
              <a:tr h="291560">
                <a:tc>
                  <a:txBody>
                    <a:bodyPr/>
                    <a:lstStyle/>
                    <a:p>
                      <a:pPr algn="ctr" fontAlgn="b"/>
                      <a:r>
                        <a:rPr lang="en-US" sz="1600" b="0" i="0" u="none" strike="noStrike" dirty="0">
                          <a:solidFill>
                            <a:srgbClr val="000000"/>
                          </a:solidFill>
                          <a:effectLst/>
                          <a:latin typeface="Calibri" panose="020F0502020204030204" pitchFamily="34" charset="0"/>
                        </a:rPr>
                        <a:t>Science </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Pearson / </a:t>
                      </a:r>
                      <a:r>
                        <a:rPr lang="en-US" sz="1600" b="0" i="0" u="none" strike="noStrike" dirty="0" err="1">
                          <a:solidFill>
                            <a:srgbClr val="000000"/>
                          </a:solidFill>
                          <a:effectLst/>
                          <a:latin typeface="Calibri" panose="020F0502020204030204" pitchFamily="34" charset="0"/>
                        </a:rPr>
                        <a:t>Savvas</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Elevate Science</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006747690"/>
                  </a:ext>
                </a:extLst>
              </a:tr>
            </a:tbl>
          </a:graphicData>
        </a:graphic>
      </p:graphicFrame>
    </p:spTree>
    <p:extLst>
      <p:ext uri="{BB962C8B-B14F-4D97-AF65-F5344CB8AC3E}">
        <p14:creationId xmlns:p14="http://schemas.microsoft.com/office/powerpoint/2010/main" val="133128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close-up of a green and white logo&#10;&#10;Description automatically generated">
            <a:extLst>
              <a:ext uri="{FF2B5EF4-FFF2-40B4-BE49-F238E27FC236}">
                <a16:creationId xmlns:a16="http://schemas.microsoft.com/office/drawing/2014/main" id="{6D044095-5093-EB15-06A4-F2CE505B8D83}"/>
              </a:ext>
            </a:extLst>
          </p:cNvPr>
          <p:cNvPicPr>
            <a:picLocks noChangeAspect="1"/>
          </p:cNvPicPr>
          <p:nvPr/>
        </p:nvPicPr>
        <p:blipFill rotWithShape="1">
          <a:blip r:embed="rId2">
            <a:extLst>
              <a:ext uri="{28A0092B-C50C-407E-A947-70E740481C1C}">
                <a14:useLocalDpi xmlns:a14="http://schemas.microsoft.com/office/drawing/2010/main" val="0"/>
              </a:ext>
            </a:extLst>
          </a:blip>
          <a:srcRect l="24176" t="67903" r="1666" b="9574"/>
          <a:stretch/>
        </p:blipFill>
        <p:spPr>
          <a:xfrm>
            <a:off x="0" y="5715000"/>
            <a:ext cx="12768549" cy="2057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00800"/>
            <a:ext cx="1282846" cy="1282846"/>
          </a:xfrm>
          <a:prstGeom prst="rect">
            <a:avLst/>
          </a:prstGeom>
        </p:spPr>
      </p:pic>
      <p:sp>
        <p:nvSpPr>
          <p:cNvPr id="6" name="Rectangle 5">
            <a:extLst>
              <a:ext uri="{FF2B5EF4-FFF2-40B4-BE49-F238E27FC236}">
                <a16:creationId xmlns:a16="http://schemas.microsoft.com/office/drawing/2014/main" id="{E06FD10C-FD30-CAFF-A428-CDF97061EBFF}"/>
              </a:ext>
            </a:extLst>
          </p:cNvPr>
          <p:cNvSpPr/>
          <p:nvPr/>
        </p:nvSpPr>
        <p:spPr>
          <a:xfrm>
            <a:off x="3198308" y="507608"/>
            <a:ext cx="6633584"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graphicFrame>
        <p:nvGraphicFramePr>
          <p:cNvPr id="5" name="Table 4">
            <a:extLst>
              <a:ext uri="{FF2B5EF4-FFF2-40B4-BE49-F238E27FC236}">
                <a16:creationId xmlns:a16="http://schemas.microsoft.com/office/drawing/2014/main" id="{90D3DC65-689A-90CC-FE1E-7B597FDDDC5B}"/>
              </a:ext>
            </a:extLst>
          </p:cNvPr>
          <p:cNvGraphicFramePr>
            <a:graphicFrameLocks noGrp="1"/>
          </p:cNvGraphicFramePr>
          <p:nvPr>
            <p:extLst>
              <p:ext uri="{D42A27DB-BD31-4B8C-83A1-F6EECF244321}">
                <p14:modId xmlns:p14="http://schemas.microsoft.com/office/powerpoint/2010/main" val="2531800581"/>
              </p:ext>
            </p:extLst>
          </p:nvPr>
        </p:nvGraphicFramePr>
        <p:xfrm>
          <a:off x="1062633" y="1528817"/>
          <a:ext cx="10066733" cy="3246383"/>
        </p:xfrm>
        <a:graphic>
          <a:graphicData uri="http://schemas.openxmlformats.org/drawingml/2006/table">
            <a:tbl>
              <a:tblPr firstRow="1" firstCol="1" bandRow="1"/>
              <a:tblGrid>
                <a:gridCol w="2286899">
                  <a:extLst>
                    <a:ext uri="{9D8B030D-6E8A-4147-A177-3AD203B41FA5}">
                      <a16:colId xmlns:a16="http://schemas.microsoft.com/office/drawing/2014/main" val="3756920893"/>
                    </a:ext>
                  </a:extLst>
                </a:gridCol>
                <a:gridCol w="2096830">
                  <a:extLst>
                    <a:ext uri="{9D8B030D-6E8A-4147-A177-3AD203B41FA5}">
                      <a16:colId xmlns:a16="http://schemas.microsoft.com/office/drawing/2014/main" val="1715533324"/>
                    </a:ext>
                  </a:extLst>
                </a:gridCol>
                <a:gridCol w="5683004">
                  <a:extLst>
                    <a:ext uri="{9D8B030D-6E8A-4147-A177-3AD203B41FA5}">
                      <a16:colId xmlns:a16="http://schemas.microsoft.com/office/drawing/2014/main" val="1632929083"/>
                    </a:ext>
                  </a:extLst>
                </a:gridCol>
              </a:tblGrid>
              <a:tr h="24512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Subject</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Publisher</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Title</a:t>
                      </a:r>
                      <a:endParaRPr lang="en-US" sz="1400" b="0" dirty="0">
                        <a:solidFill>
                          <a:schemeClr val="tx1"/>
                        </a:solidFill>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1053461973"/>
                  </a:ext>
                </a:extLst>
              </a:tr>
              <a:tr h="38528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English and Language Arts</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ea typeface="Calibri"/>
                          <a:cs typeface="Times New Roman"/>
                        </a:rPr>
                        <a:t>McGraw-Hill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u="none" dirty="0">
                          <a:effectLst/>
                          <a:latin typeface="+mn-lt"/>
                          <a:ea typeface="Calibri"/>
                          <a:cs typeface="Times New Roman"/>
                        </a:rPr>
                        <a:t>Florida </a:t>
                      </a:r>
                      <a:r>
                        <a:rPr lang="en-US" sz="1400" b="0" u="none" dirty="0" err="1">
                          <a:effectLst/>
                          <a:latin typeface="+mn-lt"/>
                          <a:ea typeface="Calibri"/>
                          <a:cs typeface="Times New Roman"/>
                        </a:rPr>
                        <a:t>StudySync</a:t>
                      </a:r>
                      <a:endParaRPr lang="en-US" sz="1400" b="0" u="none" dirty="0">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10899195"/>
                  </a:ext>
                </a:extLst>
              </a:tr>
              <a:tr h="229685">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6-8 Mathematics   </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rPr>
                        <a:t>McGraw Hill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rPr>
                        <a:t>Florida Reveal Math</a:t>
                      </a:r>
                      <a:endParaRPr lang="en-US" sz="1400" b="0" dirty="0">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3419348581"/>
                  </a:ext>
                </a:extLst>
              </a:tr>
              <a:tr h="229685">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Algebra</a:t>
                      </a:r>
                      <a:r>
                        <a:rPr lang="en-US" sz="1400" b="0" baseline="0" dirty="0">
                          <a:solidFill>
                            <a:schemeClr val="tx1"/>
                          </a:solidFill>
                          <a:effectLst/>
                          <a:latin typeface="+mn-lt"/>
                        </a:rPr>
                        <a:t> I </a:t>
                      </a:r>
                      <a:r>
                        <a:rPr lang="en-US" sz="1400" b="0" dirty="0">
                          <a:solidFill>
                            <a:schemeClr val="tx1"/>
                          </a:solidFill>
                          <a:effectLst/>
                          <a:latin typeface="+mn-lt"/>
                        </a:rPr>
                        <a:t>Honors</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rPr>
                        <a:t>McGraw Hill</a:t>
                      </a:r>
                      <a:endParaRPr lang="en-US" sz="1400" b="0" baseline="0" dirty="0">
                        <a:effectLst/>
                        <a:latin typeface="+mn-lt"/>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kern="1200" dirty="0">
                          <a:solidFill>
                            <a:schemeClr val="dk1"/>
                          </a:solidFill>
                          <a:effectLst/>
                          <a:latin typeface="+mn-lt"/>
                          <a:ea typeface="+mn-ea"/>
                          <a:cs typeface="+mn-cs"/>
                        </a:rPr>
                        <a:t>Florida Reveal Math</a:t>
                      </a:r>
                      <a:endParaRPr lang="en-US" sz="1400" b="0" kern="1200" dirty="0">
                        <a:solidFill>
                          <a:schemeClr val="dk1"/>
                        </a:solidFill>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083089307"/>
                  </a:ext>
                </a:extLst>
              </a:tr>
              <a:tr h="272974">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Geometry Honors </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a:lnSpc>
                          <a:spcPct val="114999"/>
                        </a:lnSpc>
                        <a:spcBef>
                          <a:spcPts val="0"/>
                        </a:spcBef>
                        <a:spcAft>
                          <a:spcPts val="1000"/>
                        </a:spcAft>
                        <a:buNone/>
                      </a:pPr>
                      <a:r>
                        <a:rPr lang="en-US" sz="1400" b="0" i="0" u="none" strike="noStrike" kern="1200" cap="none" spc="0" normalizeH="0" baseline="0" noProof="0" dirty="0">
                          <a:ln>
                            <a:noFill/>
                          </a:ln>
                          <a:effectLst/>
                          <a:uLnTx/>
                          <a:uFillTx/>
                          <a:latin typeface="+mn-lt"/>
                        </a:rPr>
                        <a:t>McGraw Hill</a:t>
                      </a:r>
                      <a:endParaRPr kumimoji="0" lang="en-US" sz="1400" b="0" dirty="0">
                        <a:latin typeface="+mn-lt"/>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kern="1200" dirty="0">
                          <a:solidFill>
                            <a:schemeClr val="dk1"/>
                          </a:solidFill>
                          <a:effectLst/>
                          <a:latin typeface="+mn-lt"/>
                          <a:ea typeface="+mn-ea"/>
                          <a:cs typeface="+mn-cs"/>
                        </a:rPr>
                        <a:t>Florida Reveal Math</a:t>
                      </a:r>
                      <a:endParaRPr lang="en-US" sz="1400" b="0" kern="1200" dirty="0">
                        <a:solidFill>
                          <a:schemeClr val="dk1"/>
                        </a:solidFill>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083894053"/>
                  </a:ext>
                </a:extLst>
              </a:tr>
              <a:tr h="813244">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1000"/>
                        </a:spcAft>
                      </a:pPr>
                      <a:r>
                        <a:rPr lang="en-US" sz="1400" b="0" dirty="0">
                          <a:solidFill>
                            <a:schemeClr val="tx1"/>
                          </a:solidFill>
                          <a:effectLst/>
                          <a:latin typeface="+mn-lt"/>
                        </a:rPr>
                        <a:t>Science</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rPr>
                        <a:t>Discovery Education</a:t>
                      </a:r>
                      <a:endParaRPr lang="en-US" sz="1400" b="0" dirty="0">
                        <a:effectLst/>
                        <a:latin typeface="+mn-lt"/>
                        <a:ea typeface="Calibri"/>
                        <a:cs typeface="Times New Roman"/>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400" b="0" dirty="0">
                          <a:effectLst/>
                          <a:latin typeface="+mn-lt"/>
                        </a:rPr>
                        <a:t>Discovery Education Science Tech-book (Digital)</a:t>
                      </a:r>
                    </a:p>
                    <a:p>
                      <a:pPr marL="0" marR="0" algn="ctr">
                        <a:lnSpc>
                          <a:spcPct val="115000"/>
                        </a:lnSpc>
                        <a:spcBef>
                          <a:spcPts val="0"/>
                        </a:spcBef>
                        <a:spcAft>
                          <a:spcPts val="0"/>
                        </a:spcAft>
                      </a:pPr>
                      <a:r>
                        <a:rPr lang="en-US" sz="1400" b="0" dirty="0">
                          <a:effectLst/>
                          <a:latin typeface="+mn-lt"/>
                        </a:rPr>
                        <a:t> [6-Earth-Space Science, 7-Physical Science (or PS Honors), </a:t>
                      </a:r>
                    </a:p>
                    <a:p>
                      <a:pPr marL="0" marR="0" algn="ctr">
                        <a:lnSpc>
                          <a:spcPct val="115000"/>
                        </a:lnSpc>
                        <a:spcBef>
                          <a:spcPts val="0"/>
                        </a:spcBef>
                        <a:spcAft>
                          <a:spcPts val="0"/>
                        </a:spcAft>
                      </a:pPr>
                      <a:r>
                        <a:rPr lang="en-US" sz="1400" b="0" dirty="0">
                          <a:effectLst/>
                          <a:latin typeface="+mn-lt"/>
                        </a:rPr>
                        <a:t>8-Life Science (or HS Biology, McGraw Hill)</a:t>
                      </a: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821070723"/>
                  </a:ext>
                </a:extLst>
              </a:tr>
              <a:tr h="513099">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00000"/>
                        </a:lnSpc>
                        <a:spcBef>
                          <a:spcPts val="0"/>
                        </a:spcBef>
                        <a:spcAft>
                          <a:spcPts val="0"/>
                        </a:spcAft>
                      </a:pPr>
                      <a:r>
                        <a:rPr lang="en-US" sz="1400" b="0" dirty="0">
                          <a:solidFill>
                            <a:schemeClr val="tx1"/>
                          </a:solidFill>
                          <a:effectLst/>
                          <a:latin typeface="+mn-lt"/>
                          <a:ea typeface="Calibri"/>
                          <a:cs typeface="Times New Roman"/>
                        </a:rPr>
                        <a:t>Biology Honors </a:t>
                      </a:r>
                    </a:p>
                    <a:p>
                      <a:pPr marL="0" marR="0" algn="ctr">
                        <a:lnSpc>
                          <a:spcPct val="100000"/>
                        </a:lnSpc>
                        <a:spcBef>
                          <a:spcPts val="0"/>
                        </a:spcBef>
                        <a:spcAft>
                          <a:spcPts val="0"/>
                        </a:spcAft>
                      </a:pPr>
                      <a:r>
                        <a:rPr lang="en-US" sz="1400" b="0" dirty="0">
                          <a:solidFill>
                            <a:schemeClr val="tx1"/>
                          </a:solidFill>
                          <a:effectLst/>
                          <a:latin typeface="+mn-lt"/>
                          <a:ea typeface="Calibri"/>
                          <a:cs typeface="Times New Roman"/>
                        </a:rPr>
                        <a:t>(HS Credit)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400" b="0" dirty="0">
                          <a:effectLst/>
                          <a:latin typeface="+mn-lt"/>
                          <a:ea typeface="Calibri"/>
                          <a:cs typeface="Times New Roman"/>
                        </a:rPr>
                        <a:t>McGraw-Hill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1000"/>
                        </a:spcAft>
                      </a:pPr>
                      <a:r>
                        <a:rPr lang="en-US" sz="1400" b="0" dirty="0">
                          <a:effectLst/>
                          <a:latin typeface="+mn-lt"/>
                          <a:ea typeface="Calibri"/>
                          <a:cs typeface="Times New Roman"/>
                        </a:rPr>
                        <a:t>Florida Biology</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555810522"/>
                  </a:ext>
                </a:extLst>
              </a:tr>
              <a:tr h="535709">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00000"/>
                        </a:lnSpc>
                        <a:spcBef>
                          <a:spcPts val="0"/>
                        </a:spcBef>
                        <a:spcAft>
                          <a:spcPts val="1000"/>
                        </a:spcAft>
                      </a:pPr>
                      <a:r>
                        <a:rPr lang="en-US" sz="1400" b="0" dirty="0">
                          <a:solidFill>
                            <a:schemeClr val="tx1"/>
                          </a:solidFill>
                          <a:effectLst/>
                          <a:latin typeface="+mn-lt"/>
                        </a:rPr>
                        <a:t>Social Studies</a:t>
                      </a:r>
                      <a:endParaRPr lang="en-US" sz="1400" b="0" dirty="0">
                        <a:solidFill>
                          <a:schemeClr val="tx1"/>
                        </a:solidFill>
                        <a:effectLst/>
                        <a:latin typeface="+mn-lt"/>
                        <a:ea typeface="Calibri"/>
                        <a:cs typeface="Times New Roman"/>
                      </a:endParaRPr>
                    </a:p>
                  </a:txBody>
                  <a:tcPr marL="9525" marR="9525" marT="9525" marB="0"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US" sz="1400" b="0" dirty="0">
                          <a:effectLst/>
                          <a:latin typeface="+mn-lt"/>
                        </a:rPr>
                        <a:t>TCI</a:t>
                      </a:r>
                      <a:endParaRPr lang="en-US" sz="1400" b="0" dirty="0">
                        <a:effectLst/>
                        <a:latin typeface="+mn-lt"/>
                        <a:ea typeface="Calibri"/>
                        <a:cs typeface="Times New Roman"/>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0000"/>
                        </a:lnSpc>
                        <a:spcBef>
                          <a:spcPts val="0"/>
                        </a:spcBef>
                        <a:spcAft>
                          <a:spcPts val="0"/>
                        </a:spcAft>
                      </a:pPr>
                      <a:r>
                        <a:rPr lang="en-US" sz="1400" b="0" dirty="0">
                          <a:effectLst/>
                          <a:latin typeface="+mn-lt"/>
                        </a:rPr>
                        <a:t>World History Alive!  The Ancient World</a:t>
                      </a:r>
                      <a:endParaRPr lang="en-US" sz="1400" b="0" dirty="0">
                        <a:effectLst/>
                        <a:latin typeface="+mn-lt"/>
                        <a:ea typeface="Calibri"/>
                        <a:cs typeface="Times New Roman"/>
                      </a:endParaRPr>
                    </a:p>
                  </a:txBody>
                  <a:tcPr marL="9525" marR="9525" marT="9525" marB="0"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93241815"/>
                  </a:ext>
                </a:extLst>
              </a:tr>
            </a:tbl>
          </a:graphicData>
        </a:graphic>
      </p:graphicFrame>
    </p:spTree>
    <p:extLst>
      <p:ext uri="{BB962C8B-B14F-4D97-AF65-F5344CB8AC3E}">
        <p14:creationId xmlns:p14="http://schemas.microsoft.com/office/powerpoint/2010/main" val="364332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6248400"/>
            <a:ext cx="1282846" cy="1282846"/>
          </a:xfrm>
          <a:prstGeom prst="rect">
            <a:avLst/>
          </a:prstGeom>
        </p:spPr>
      </p:pic>
      <p:sp>
        <p:nvSpPr>
          <p:cNvPr id="5" name="Rectangle 4">
            <a:extLst>
              <a:ext uri="{FF2B5EF4-FFF2-40B4-BE49-F238E27FC236}">
                <a16:creationId xmlns:a16="http://schemas.microsoft.com/office/drawing/2014/main" id="{276BDE09-37B7-581C-DFC6-AA2597427CDB}"/>
              </a:ext>
            </a:extLst>
          </p:cNvPr>
          <p:cNvSpPr/>
          <p:nvPr/>
        </p:nvSpPr>
        <p:spPr>
          <a:xfrm>
            <a:off x="3124200" y="838200"/>
            <a:ext cx="7772400"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pic>
        <p:nvPicPr>
          <p:cNvPr id="7" name="Picture 6">
            <a:extLst>
              <a:ext uri="{FF2B5EF4-FFF2-40B4-BE49-F238E27FC236}">
                <a16:creationId xmlns:a16="http://schemas.microsoft.com/office/drawing/2014/main" id="{96F00989-350B-3C7E-5990-1D4DC6CE4B9E}"/>
              </a:ext>
            </a:extLst>
          </p:cNvPr>
          <p:cNvPicPr>
            <a:picLocks noChangeAspect="1"/>
          </p:cNvPicPr>
          <p:nvPr/>
        </p:nvPicPr>
        <p:blipFill>
          <a:blip r:embed="rId3"/>
          <a:stretch>
            <a:fillRect/>
          </a:stretch>
        </p:blipFill>
        <p:spPr>
          <a:xfrm>
            <a:off x="3019540" y="2057400"/>
            <a:ext cx="7848600" cy="3423639"/>
          </a:xfrm>
          <a:prstGeom prst="rect">
            <a:avLst/>
          </a:prstGeom>
        </p:spPr>
      </p:pic>
      <p:pic>
        <p:nvPicPr>
          <p:cNvPr id="2" name="Picture 1">
            <a:extLst>
              <a:ext uri="{FF2B5EF4-FFF2-40B4-BE49-F238E27FC236}">
                <a16:creationId xmlns:a16="http://schemas.microsoft.com/office/drawing/2014/main" id="{3BB3EB80-A84C-1CCF-5922-F95F7C6B7668}"/>
              </a:ext>
            </a:extLst>
          </p:cNvPr>
          <p:cNvPicPr>
            <a:picLocks noChangeAspect="1"/>
          </p:cNvPicPr>
          <p:nvPr/>
        </p:nvPicPr>
        <p:blipFill>
          <a:blip r:embed="rId4"/>
          <a:stretch>
            <a:fillRect/>
          </a:stretch>
        </p:blipFill>
        <p:spPr>
          <a:xfrm>
            <a:off x="8263" y="0"/>
            <a:ext cx="1744337" cy="7772400"/>
          </a:xfrm>
          <a:prstGeom prst="rect">
            <a:avLst/>
          </a:prstGeom>
        </p:spPr>
      </p:pic>
    </p:spTree>
    <p:extLst>
      <p:ext uri="{BB962C8B-B14F-4D97-AF65-F5344CB8AC3E}">
        <p14:creationId xmlns:p14="http://schemas.microsoft.com/office/powerpoint/2010/main" val="241977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45135F-E453-9E6B-5609-009FCD5008CB}"/>
              </a:ext>
            </a:extLst>
          </p:cNvPr>
          <p:cNvPicPr>
            <a:picLocks noChangeAspect="1"/>
          </p:cNvPicPr>
          <p:nvPr/>
        </p:nvPicPr>
        <p:blipFill rotWithShape="1">
          <a:blip r:embed="rId2"/>
          <a:srcRect b="6325"/>
          <a:stretch/>
        </p:blipFill>
        <p:spPr>
          <a:xfrm>
            <a:off x="0" y="6477000"/>
            <a:ext cx="12801600" cy="1295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0" y="6477000"/>
            <a:ext cx="1143000" cy="1143000"/>
          </a:xfrm>
          <a:prstGeom prst="rect">
            <a:avLst/>
          </a:prstGeom>
        </p:spPr>
      </p:pic>
      <p:sp>
        <p:nvSpPr>
          <p:cNvPr id="3" name="Rectangle 2">
            <a:extLst>
              <a:ext uri="{FF2B5EF4-FFF2-40B4-BE49-F238E27FC236}">
                <a16:creationId xmlns:a16="http://schemas.microsoft.com/office/drawing/2014/main" id="{395CFA59-C9AB-CD09-BE4E-F250674B2BD3}"/>
              </a:ext>
            </a:extLst>
          </p:cNvPr>
          <p:cNvSpPr/>
          <p:nvPr/>
        </p:nvSpPr>
        <p:spPr>
          <a:xfrm>
            <a:off x="2514600" y="353144"/>
            <a:ext cx="7504231" cy="707886"/>
          </a:xfrm>
          <a:prstGeom prst="rect">
            <a:avLst/>
          </a:prstGeom>
        </p:spPr>
        <p:txBody>
          <a:bodyPr wrap="square">
            <a:spAutoFit/>
          </a:bodyPr>
          <a:lstStyle/>
          <a:p>
            <a:pPr algn="ctr"/>
            <a:r>
              <a:rPr lang="en-US" sz="4000" b="1" dirty="0">
                <a:solidFill>
                  <a:schemeClr val="accent1">
                    <a:lumMod val="50000"/>
                  </a:schemeClr>
                </a:solidFill>
              </a:rPr>
              <a:t>What is my child learning?</a:t>
            </a:r>
            <a:endParaRPr lang="en-US" sz="4000" dirty="0">
              <a:solidFill>
                <a:schemeClr val="accent1">
                  <a:lumMod val="50000"/>
                </a:schemeClr>
              </a:solidFill>
            </a:endParaRPr>
          </a:p>
        </p:txBody>
      </p:sp>
      <p:graphicFrame>
        <p:nvGraphicFramePr>
          <p:cNvPr id="6" name="Table 5">
            <a:extLst>
              <a:ext uri="{FF2B5EF4-FFF2-40B4-BE49-F238E27FC236}">
                <a16:creationId xmlns:a16="http://schemas.microsoft.com/office/drawing/2014/main" id="{13F9B35C-2DF3-4C81-342B-8B8AC005EB28}"/>
              </a:ext>
            </a:extLst>
          </p:cNvPr>
          <p:cNvGraphicFramePr>
            <a:graphicFrameLocks noGrp="1"/>
          </p:cNvGraphicFramePr>
          <p:nvPr>
            <p:extLst>
              <p:ext uri="{D42A27DB-BD31-4B8C-83A1-F6EECF244321}">
                <p14:modId xmlns:p14="http://schemas.microsoft.com/office/powerpoint/2010/main" val="1211451322"/>
              </p:ext>
            </p:extLst>
          </p:nvPr>
        </p:nvGraphicFramePr>
        <p:xfrm>
          <a:off x="1801429" y="1094081"/>
          <a:ext cx="8637972" cy="5349868"/>
        </p:xfrm>
        <a:graphic>
          <a:graphicData uri="http://schemas.openxmlformats.org/drawingml/2006/table">
            <a:tbl>
              <a:tblPr firstRow="1" firstCol="1" bandRow="1"/>
              <a:tblGrid>
                <a:gridCol w="2044427">
                  <a:extLst>
                    <a:ext uri="{9D8B030D-6E8A-4147-A177-3AD203B41FA5}">
                      <a16:colId xmlns:a16="http://schemas.microsoft.com/office/drawing/2014/main" val="2937845670"/>
                    </a:ext>
                  </a:extLst>
                </a:gridCol>
                <a:gridCol w="2729471">
                  <a:extLst>
                    <a:ext uri="{9D8B030D-6E8A-4147-A177-3AD203B41FA5}">
                      <a16:colId xmlns:a16="http://schemas.microsoft.com/office/drawing/2014/main" val="3253583864"/>
                    </a:ext>
                  </a:extLst>
                </a:gridCol>
                <a:gridCol w="3864074">
                  <a:extLst>
                    <a:ext uri="{9D8B030D-6E8A-4147-A177-3AD203B41FA5}">
                      <a16:colId xmlns:a16="http://schemas.microsoft.com/office/drawing/2014/main" val="3393816014"/>
                    </a:ext>
                  </a:extLst>
                </a:gridCol>
              </a:tblGrid>
              <a:tr h="10581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400" b="0" kern="1200" dirty="0">
                          <a:effectLst/>
                          <a:latin typeface="+mn-lt"/>
                        </a:rPr>
                        <a:t>SUBJECT</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400" b="0" kern="1200" dirty="0">
                          <a:effectLst/>
                          <a:latin typeface="+mn-lt"/>
                        </a:rPr>
                        <a:t>PUBLISHER</a:t>
                      </a:r>
                      <a:endParaRPr lang="en-US" sz="14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400" b="0" kern="1200" dirty="0">
                          <a:effectLst/>
                          <a:latin typeface="+mn-lt"/>
                        </a:rPr>
                        <a:t>TEXTBOOK</a:t>
                      </a:r>
                      <a:endParaRPr lang="en-US" sz="14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DB260"/>
                    </a:solidFill>
                  </a:tcPr>
                </a:tc>
                <a:extLst>
                  <a:ext uri="{0D108BD9-81ED-4DB2-BD59-A6C34878D82A}">
                    <a16:rowId xmlns:a16="http://schemas.microsoft.com/office/drawing/2014/main" val="514417578"/>
                  </a:ext>
                </a:extLst>
              </a:tr>
              <a:tr h="228363">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kern="1200" dirty="0">
                          <a:effectLst/>
                          <a:latin typeface="+mn-lt"/>
                        </a:rPr>
                        <a:t>Pre-Calculus</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National Geographic </a:t>
                      </a:r>
                    </a:p>
                    <a:p>
                      <a:pPr marL="0" marR="0" algn="ctr">
                        <a:lnSpc>
                          <a:spcPct val="115000"/>
                        </a:lnSpc>
                        <a:spcBef>
                          <a:spcPts val="0"/>
                        </a:spcBef>
                        <a:spcAft>
                          <a:spcPts val="0"/>
                        </a:spcAft>
                      </a:pPr>
                      <a:r>
                        <a:rPr lang="en-US" sz="1200" b="0" kern="1200" dirty="0">
                          <a:effectLst/>
                          <a:latin typeface="+mn-lt"/>
                        </a:rPr>
                        <a:t>Learning/ Cengage</a:t>
                      </a:r>
                      <a:endParaRPr lang="en-US" sz="1200" b="0" dirty="0">
                        <a:effectLst/>
                        <a:latin typeface="+mn-lt"/>
                        <a:ea typeface="Calibri"/>
                        <a:cs typeface="Times New Roman"/>
                      </a:endParaRPr>
                    </a:p>
                  </a:txBody>
                  <a:tcPr marL="6718" marR="6718" marT="671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Pre-Calculus With Limits</a:t>
                      </a:r>
                    </a:p>
                  </a:txBody>
                  <a:tcPr marL="6718" marR="6718" marT="6718"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73357731"/>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kern="1200" dirty="0">
                          <a:effectLst/>
                          <a:latin typeface="+mn-lt"/>
                        </a:rPr>
                        <a:t>AP Calculus</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Bedford, Freeman, and Worth</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Calculus for the AP Course</a:t>
                      </a:r>
                      <a:endParaRPr lang="en-US" sz="1200" b="0" kern="1200" baseline="0" dirty="0">
                        <a:effectLst/>
                        <a:latin typeface="+mn-lt"/>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927438162"/>
                  </a:ext>
                </a:extLst>
              </a:tr>
              <a:tr h="300969">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AP Statistic</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algn="ctr">
                        <a:lnSpc>
                          <a:spcPct val="114999"/>
                        </a:lnSpc>
                        <a:spcBef>
                          <a:spcPts val="0"/>
                        </a:spcBef>
                        <a:spcAft>
                          <a:spcPts val="0"/>
                        </a:spcAft>
                        <a:buNone/>
                      </a:pPr>
                      <a:r>
                        <a:rPr lang="en-US" sz="1200" b="0" i="0" u="none" strike="noStrike" kern="1200" cap="none" spc="0" normalizeH="0" baseline="0" noProof="0" dirty="0">
                          <a:ln>
                            <a:noFill/>
                          </a:ln>
                          <a:effectLst/>
                          <a:uLnTx/>
                          <a:uFillTx/>
                          <a:latin typeface="Calibri" panose="020F0502020204030204"/>
                        </a:rPr>
                        <a:t>Bedford, Freeman, and Worth</a:t>
                      </a:r>
                      <a:endParaRPr lang="en-US" b="0" dirty="0"/>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algn="ctr">
                        <a:lnSpc>
                          <a:spcPct val="114999"/>
                        </a:lnSpc>
                        <a:spcBef>
                          <a:spcPts val="0"/>
                        </a:spcBef>
                        <a:spcAft>
                          <a:spcPts val="0"/>
                        </a:spcAft>
                        <a:buNone/>
                      </a:pPr>
                      <a:r>
                        <a:rPr lang="en-US" sz="1200" b="0" i="0" u="none" strike="noStrike" baseline="0" noProof="0" dirty="0">
                          <a:effectLst/>
                        </a:rPr>
                        <a:t>The Updated Practice of Statistics</a:t>
                      </a:r>
                      <a:endParaRPr lang="en-US" b="0" dirty="0"/>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579218217"/>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kern="1200" dirty="0">
                          <a:effectLst/>
                          <a:latin typeface="+mn-lt"/>
                        </a:rPr>
                        <a:t>English</a:t>
                      </a:r>
                      <a:r>
                        <a:rPr lang="en-US" sz="1200" b="0" kern="1200" baseline="0" dirty="0">
                          <a:effectLst/>
                          <a:latin typeface="+mn-lt"/>
                        </a:rPr>
                        <a:t> I-IV</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Times New Roman"/>
                        </a:rPr>
                        <a:t>McGraw Hill Education</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Times New Roman"/>
                        </a:rPr>
                        <a:t>Florida </a:t>
                      </a:r>
                      <a:r>
                        <a:rPr lang="en-US" sz="1200" b="0" dirty="0" err="1">
                          <a:effectLst/>
                          <a:latin typeface="+mn-lt"/>
                          <a:ea typeface="Calibri"/>
                          <a:cs typeface="Times New Roman"/>
                        </a:rPr>
                        <a:t>StudySync</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260063032"/>
                  </a:ext>
                </a:extLst>
              </a:tr>
              <a:tr h="36435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50000"/>
                        </a:lnSpc>
                        <a:spcBef>
                          <a:spcPts val="0"/>
                        </a:spcBef>
                        <a:spcAft>
                          <a:spcPts val="0"/>
                        </a:spcAft>
                      </a:pPr>
                      <a:r>
                        <a:rPr lang="en-US" sz="1200" b="0" kern="1200" dirty="0">
                          <a:effectLst/>
                          <a:latin typeface="+mn-lt"/>
                        </a:rPr>
                        <a:t>World and U.S. History</a:t>
                      </a:r>
                      <a:endParaRPr lang="en-US" sz="1200" b="0" dirty="0">
                        <a:effectLst/>
                        <a:latin typeface="+mn-lt"/>
                        <a:ea typeface="Calibri"/>
                        <a:cs typeface="Times New Roman"/>
                      </a:endParaRPr>
                    </a:p>
                  </a:txBody>
                  <a:tcPr marL="6718" marR="6718" marT="6718"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50000"/>
                        </a:lnSpc>
                        <a:spcBef>
                          <a:spcPts val="0"/>
                        </a:spcBef>
                        <a:spcAft>
                          <a:spcPts val="0"/>
                        </a:spcAft>
                      </a:pPr>
                      <a:r>
                        <a:rPr lang="en-US" sz="1200" b="0" kern="1200" dirty="0">
                          <a:effectLst/>
                          <a:latin typeface="+mn-lt"/>
                        </a:rPr>
                        <a:t>TCI</a:t>
                      </a:r>
                      <a:endParaRPr lang="en-US" sz="1200" b="0" dirty="0">
                        <a:effectLst/>
                        <a:latin typeface="+mn-lt"/>
                        <a:ea typeface="Calibri"/>
                        <a:cs typeface="Times New Roman"/>
                      </a:endParaRPr>
                    </a:p>
                  </a:txBody>
                  <a:tcPr marL="6718" marR="6718" marT="6718"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ts val="1425"/>
                        </a:lnSpc>
                        <a:spcBef>
                          <a:spcPts val="0"/>
                        </a:spcBef>
                        <a:spcAft>
                          <a:spcPts val="0"/>
                        </a:spcAft>
                      </a:pPr>
                      <a:r>
                        <a:rPr lang="en-US" sz="1200" b="0" dirty="0">
                          <a:effectLst/>
                          <a:latin typeface="+mn-lt"/>
                        </a:rPr>
                        <a:t>History Alive!</a:t>
                      </a:r>
                    </a:p>
                    <a:p>
                      <a:pPr marL="0" marR="0" algn="ctr">
                        <a:lnSpc>
                          <a:spcPts val="1425"/>
                        </a:lnSpc>
                        <a:spcBef>
                          <a:spcPts val="0"/>
                        </a:spcBef>
                        <a:spcAft>
                          <a:spcPts val="0"/>
                        </a:spcAft>
                      </a:pPr>
                      <a:r>
                        <a:rPr lang="en-US" sz="1200" b="0" baseline="0" dirty="0">
                          <a:effectLst/>
                          <a:latin typeface="+mn-lt"/>
                          <a:ea typeface="Calibri"/>
                          <a:cs typeface="Times New Roman"/>
                        </a:rPr>
                        <a:t>World Connections</a:t>
                      </a:r>
                    </a:p>
                    <a:p>
                      <a:pPr marL="0" marR="0" algn="ctr">
                        <a:lnSpc>
                          <a:spcPts val="1425"/>
                        </a:lnSpc>
                        <a:spcBef>
                          <a:spcPts val="0"/>
                        </a:spcBef>
                        <a:spcAft>
                          <a:spcPts val="0"/>
                        </a:spcAft>
                      </a:pPr>
                      <a:r>
                        <a:rPr lang="en-US" sz="1200" b="0" baseline="0" dirty="0">
                          <a:effectLst/>
                          <a:latin typeface="+mn-lt"/>
                          <a:ea typeface="Calibri"/>
                          <a:cs typeface="Times New Roman"/>
                        </a:rPr>
                        <a:t>Pursuing American Ideals</a:t>
                      </a:r>
                    </a:p>
                  </a:txBody>
                  <a:tcPr marL="6718" marR="6718" marT="6718"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051076877"/>
                  </a:ext>
                </a:extLst>
              </a:tr>
              <a:tr h="443884">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kern="1200" dirty="0">
                          <a:effectLst/>
                          <a:latin typeface="+mn-lt"/>
                        </a:rPr>
                        <a:t>Economics and US Government</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kern="1200" dirty="0">
                          <a:effectLst/>
                          <a:latin typeface="+mn-lt"/>
                        </a:rPr>
                        <a:t>TCI</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ts val="1425"/>
                        </a:lnSpc>
                        <a:spcBef>
                          <a:spcPts val="0"/>
                        </a:spcBef>
                        <a:spcAft>
                          <a:spcPts val="0"/>
                        </a:spcAft>
                      </a:pPr>
                      <a:r>
                        <a:rPr lang="en-US" sz="1200" b="0" baseline="0" dirty="0" err="1">
                          <a:effectLst/>
                          <a:latin typeface="+mn-lt"/>
                        </a:rPr>
                        <a:t>EconAlive</a:t>
                      </a:r>
                      <a:r>
                        <a:rPr lang="en-US" sz="1200" b="0" baseline="0" dirty="0">
                          <a:effectLst/>
                          <a:latin typeface="+mn-lt"/>
                        </a:rPr>
                        <a:t>!</a:t>
                      </a:r>
                      <a:endParaRPr lang="en-US" sz="1200" b="0" dirty="0">
                        <a:effectLst/>
                        <a:latin typeface="+mn-lt"/>
                        <a:ea typeface="Calibri"/>
                        <a:cs typeface="Times New Roman"/>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558802298"/>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Biology</a:t>
                      </a:r>
                      <a:r>
                        <a:rPr lang="en-US" sz="1200" b="0" baseline="0" dirty="0">
                          <a:effectLst/>
                          <a:latin typeface="+mn-lt"/>
                        </a:rPr>
                        <a:t> I</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Connect ED / McGraw Hill</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Biology, Anatomy &amp; Physiology – Connect ED/McGraw Hill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897050408"/>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Biology</a:t>
                      </a:r>
                      <a:r>
                        <a:rPr lang="en-US" sz="1200" b="0" baseline="0" dirty="0">
                          <a:effectLst/>
                          <a:latin typeface="+mn-lt"/>
                        </a:rPr>
                        <a:t> I Honors</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Connect ED / McGraw Hill</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Biology, Anatomy &amp; Physiology – Connect ED/McGraw Hill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280624798"/>
                  </a:ext>
                </a:extLst>
              </a:tr>
              <a:tr h="24184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a:rPr>
                        <a:t>AP Biology</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effectLst/>
                          <a:latin typeface="+mn-lt"/>
                          <a:ea typeface="Calibri"/>
                          <a:cs typeface="Arial" panose="020B0604020202020204" pitchFamily="34" charset="0"/>
                        </a:rPr>
                        <a:t>Pearson</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Campbell Biology, 11</a:t>
                      </a:r>
                      <a:r>
                        <a:rPr lang="en-US" sz="1200" b="0" baseline="30000" dirty="0">
                          <a:effectLst/>
                          <a:latin typeface="+mn-lt"/>
                          <a:ea typeface="Calibri"/>
                          <a:cs typeface="Arial" panose="020B0604020202020204" pitchFamily="34" charset="0"/>
                        </a:rPr>
                        <a:t>th</a:t>
                      </a:r>
                      <a:r>
                        <a:rPr lang="en-US" sz="1200" b="0" dirty="0">
                          <a:effectLst/>
                          <a:latin typeface="+mn-lt"/>
                          <a:ea typeface="Calibri"/>
                          <a:cs typeface="Arial" panose="020B0604020202020204" pitchFamily="34" charset="0"/>
                        </a:rPr>
                        <a:t> 2018 AP Edition</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25488007"/>
                  </a:ext>
                </a:extLst>
              </a:tr>
              <a:tr h="24184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Chemistry</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Chemistry, Physics – 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110342583"/>
                  </a:ext>
                </a:extLst>
              </a:tr>
              <a:tr h="24184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Chemistry Honors</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Chemistry, Physics – 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869169883"/>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AP Chemistry</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Pearson</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The</a:t>
                      </a:r>
                      <a:r>
                        <a:rPr lang="en-US" sz="1200" b="0" baseline="0" dirty="0">
                          <a:effectLst/>
                          <a:latin typeface="+mn-lt"/>
                          <a:ea typeface="Calibri"/>
                          <a:cs typeface="Arial" panose="020B0604020202020204" pitchFamily="34" charset="0"/>
                        </a:rPr>
                        <a:t> Central Science, AP Edition</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4227398357"/>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Environmental</a:t>
                      </a:r>
                      <a:r>
                        <a:rPr lang="en-US" sz="1200" b="0" baseline="0" dirty="0">
                          <a:solidFill>
                            <a:schemeClr val="bg1"/>
                          </a:solidFill>
                          <a:effectLst/>
                          <a:latin typeface="+mn-lt"/>
                          <a:ea typeface="Calibri"/>
                          <a:cs typeface="Arial" panose="020B0604020202020204" pitchFamily="34" charset="0"/>
                        </a:rPr>
                        <a:t> Science</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Holt McDougal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err="1">
                          <a:effectLst/>
                          <a:latin typeface="+mn-lt"/>
                          <a:ea typeface="Calibri"/>
                          <a:cs typeface="Arial" panose="020B0604020202020204" pitchFamily="34" charset="0"/>
                        </a:rPr>
                        <a:t>My.HRW</a:t>
                      </a:r>
                      <a:r>
                        <a:rPr lang="en-US" sz="1200" b="0" dirty="0">
                          <a:effectLst/>
                          <a:latin typeface="+mn-lt"/>
                          <a:ea typeface="Calibri"/>
                          <a:cs typeface="Arial" panose="020B0604020202020204" pitchFamily="34" charset="0"/>
                        </a:rPr>
                        <a:t> – Holt McDougal Online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1345137"/>
                  </a:ext>
                </a:extLst>
              </a:tr>
              <a:tr h="24184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AP Environmental Science</a:t>
                      </a: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Holt McDougal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err="1">
                          <a:effectLst/>
                          <a:latin typeface="+mn-lt"/>
                          <a:ea typeface="Calibri"/>
                          <a:cs typeface="Arial" panose="020B0604020202020204" pitchFamily="34" charset="0"/>
                        </a:rPr>
                        <a:t>My.HRW</a:t>
                      </a:r>
                      <a:r>
                        <a:rPr lang="en-US" sz="1200" b="0" dirty="0">
                          <a:effectLst/>
                          <a:latin typeface="+mn-lt"/>
                          <a:ea typeface="Calibri"/>
                          <a:cs typeface="Arial" panose="020B0604020202020204" pitchFamily="34" charset="0"/>
                        </a:rPr>
                        <a:t> – Holt McDougal Online  </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613977665"/>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effectLst/>
                          <a:latin typeface="+mn-lt"/>
                        </a:rPr>
                        <a:t>Physics/ Physics Honors</a:t>
                      </a:r>
                      <a:endParaRPr lang="en-US" sz="1200" b="0" dirty="0">
                        <a:solidFill>
                          <a:schemeClr val="bg1"/>
                        </a:solidFill>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Chemistry, Physics – Ed Your Friend/ HMH</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91040959"/>
                  </a:ext>
                </a:extLst>
              </a:tr>
              <a:tr h="39773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Anatomy &amp; Physiology/Honors</a:t>
                      </a: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rPr>
                        <a:t>Connect ED / McGraw Hill</a:t>
                      </a:r>
                      <a:endParaRPr lang="en-US" sz="1200" b="0" dirty="0">
                        <a:effectLst/>
                        <a:latin typeface="+mn-lt"/>
                        <a:ea typeface="Calibri"/>
                        <a:cs typeface="Arial" panose="020B0604020202020204" pitchFamily="34" charset="0"/>
                      </a:endParaRP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Biology, Anatomy &amp; Physiology – Connect ED/McGraw Hill </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4128577685"/>
                  </a:ext>
                </a:extLst>
              </a:tr>
              <a:tr h="19618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Marine Science/Honors</a:t>
                      </a:r>
                    </a:p>
                  </a:txBody>
                  <a:tcPr marL="6718" marR="6718" marT="6718"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B260"/>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effectLst/>
                          <a:latin typeface="+mn-lt"/>
                          <a:ea typeface="Calibri"/>
                          <a:cs typeface="Arial" panose="020B0604020202020204" pitchFamily="34" charset="0"/>
                        </a:rPr>
                        <a:t>Connect ED/McGraw Hill and GHOF </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Connect ED/McGraw Hill and GHOF Marine Science 101 (OFE) </a:t>
                      </a:r>
                    </a:p>
                  </a:txBody>
                  <a:tcPr marL="6718" marR="6718" marT="6718"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439801707"/>
                  </a:ext>
                </a:extLst>
              </a:tr>
              <a:tr h="196182">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Astronomy</a:t>
                      </a: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DB26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effectLst/>
                          <a:latin typeface="+mn-lt"/>
                          <a:ea typeface="Calibri"/>
                          <a:cs typeface="Arial" panose="020B0604020202020204" pitchFamily="34" charset="0"/>
                        </a:rPr>
                        <a:t>Resources curated in CUPs</a:t>
                      </a:r>
                    </a:p>
                  </a:txBody>
                  <a:tcPr marL="6718" marR="6718" marT="671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Resources curated in CUPs</a:t>
                      </a:r>
                    </a:p>
                  </a:txBody>
                  <a:tcPr marL="6718" marR="6718" marT="6718"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3180387011"/>
                  </a:ext>
                </a:extLst>
              </a:tr>
              <a:tr h="196182">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algn="ctr">
                        <a:lnSpc>
                          <a:spcPct val="115000"/>
                        </a:lnSpc>
                        <a:spcBef>
                          <a:spcPts val="0"/>
                        </a:spcBef>
                        <a:spcAft>
                          <a:spcPts val="0"/>
                        </a:spcAft>
                      </a:pPr>
                      <a:r>
                        <a:rPr lang="en-US" sz="1200" b="0" dirty="0">
                          <a:solidFill>
                            <a:schemeClr val="bg1"/>
                          </a:solidFill>
                          <a:effectLst/>
                          <a:latin typeface="+mn-lt"/>
                          <a:ea typeface="Calibri"/>
                          <a:cs typeface="Arial" panose="020B0604020202020204" pitchFamily="34" charset="0"/>
                        </a:rPr>
                        <a:t>Forensic Science</a:t>
                      </a:r>
                    </a:p>
                  </a:txBody>
                  <a:tcPr marL="6718" marR="6718" marT="6718"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DB26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effectLst/>
                          <a:latin typeface="+mn-lt"/>
                          <a:ea typeface="Calibri"/>
                          <a:cs typeface="Arial" panose="020B0604020202020204" pitchFamily="34" charset="0"/>
                        </a:rPr>
                        <a:t>Resources curated in CUPs</a:t>
                      </a:r>
                    </a:p>
                  </a:txBody>
                  <a:tcPr marL="6718" marR="6718" marT="671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algn="ctr">
                        <a:lnSpc>
                          <a:spcPct val="115000"/>
                        </a:lnSpc>
                        <a:spcBef>
                          <a:spcPts val="0"/>
                        </a:spcBef>
                        <a:spcAft>
                          <a:spcPts val="0"/>
                        </a:spcAft>
                      </a:pPr>
                      <a:r>
                        <a:rPr lang="en-US" sz="1200" b="0" dirty="0">
                          <a:effectLst/>
                          <a:latin typeface="+mn-lt"/>
                          <a:ea typeface="Calibri"/>
                          <a:cs typeface="Arial" panose="020B0604020202020204" pitchFamily="34" charset="0"/>
                        </a:rPr>
                        <a:t>Resources curated in CUPs</a:t>
                      </a:r>
                    </a:p>
                  </a:txBody>
                  <a:tcPr marL="6718" marR="6718" marT="6718"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889789"/>
                  </a:ext>
                </a:extLst>
              </a:tr>
            </a:tbl>
          </a:graphicData>
        </a:graphic>
      </p:graphicFrame>
    </p:spTree>
    <p:extLst>
      <p:ext uri="{BB962C8B-B14F-4D97-AF65-F5344CB8AC3E}">
        <p14:creationId xmlns:p14="http://schemas.microsoft.com/office/powerpoint/2010/main" val="103922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BC8852-106C-81E0-EA8B-0A49F69B3CA8}"/>
              </a:ext>
            </a:extLst>
          </p:cNvPr>
          <p:cNvPicPr>
            <a:picLocks noChangeAspect="1"/>
          </p:cNvPicPr>
          <p:nvPr/>
        </p:nvPicPr>
        <p:blipFill>
          <a:blip r:embed="rId2"/>
          <a:stretch>
            <a:fillRect/>
          </a:stretch>
        </p:blipFill>
        <p:spPr>
          <a:xfrm>
            <a:off x="9678612" y="0"/>
            <a:ext cx="312115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93" y="6553200"/>
            <a:ext cx="1096361" cy="1096361"/>
          </a:xfrm>
          <a:prstGeom prst="rect">
            <a:avLst/>
          </a:prstGeom>
        </p:spPr>
      </p:pic>
      <p:sp>
        <p:nvSpPr>
          <p:cNvPr id="5" name="Rectangle 4">
            <a:extLst>
              <a:ext uri="{FF2B5EF4-FFF2-40B4-BE49-F238E27FC236}">
                <a16:creationId xmlns:a16="http://schemas.microsoft.com/office/drawing/2014/main" id="{BCA8A07F-8859-FD95-2BC3-4AEB25C809C6}"/>
              </a:ext>
            </a:extLst>
          </p:cNvPr>
          <p:cNvSpPr/>
          <p:nvPr/>
        </p:nvSpPr>
        <p:spPr>
          <a:xfrm>
            <a:off x="2705101" y="430449"/>
            <a:ext cx="7162800" cy="1200329"/>
          </a:xfrm>
          <a:prstGeom prst="rect">
            <a:avLst/>
          </a:prstGeom>
        </p:spPr>
        <p:txBody>
          <a:bodyPr wrap="square">
            <a:spAutoFit/>
          </a:bodyPr>
          <a:lstStyle/>
          <a:p>
            <a:pPr algn="ctr"/>
            <a:r>
              <a:rPr lang="en-US" sz="3600" b="1" dirty="0">
                <a:solidFill>
                  <a:schemeClr val="accent1">
                    <a:lumMod val="50000"/>
                  </a:schemeClr>
                </a:solidFill>
              </a:rPr>
              <a:t>How is the school evaluating </a:t>
            </a:r>
          </a:p>
          <a:p>
            <a:pPr algn="ctr"/>
            <a:r>
              <a:rPr lang="en-US" sz="3600" b="1" dirty="0">
                <a:solidFill>
                  <a:schemeClr val="accent1">
                    <a:lumMod val="50000"/>
                  </a:schemeClr>
                </a:solidFill>
              </a:rPr>
              <a:t>my child’s achievement?</a:t>
            </a:r>
            <a:endParaRPr lang="en-US" sz="3600" dirty="0">
              <a:solidFill>
                <a:schemeClr val="accent1">
                  <a:lumMod val="50000"/>
                </a:schemeClr>
              </a:solidFill>
            </a:endParaRPr>
          </a:p>
        </p:txBody>
      </p:sp>
      <p:sp>
        <p:nvSpPr>
          <p:cNvPr id="8" name="Rectangle 7">
            <a:extLst>
              <a:ext uri="{FF2B5EF4-FFF2-40B4-BE49-F238E27FC236}">
                <a16:creationId xmlns:a16="http://schemas.microsoft.com/office/drawing/2014/main" id="{A111A178-4A4F-DA08-C5D5-30373E068B57}"/>
              </a:ext>
            </a:extLst>
          </p:cNvPr>
          <p:cNvSpPr/>
          <p:nvPr/>
        </p:nvSpPr>
        <p:spPr>
          <a:xfrm>
            <a:off x="1600201" y="1786977"/>
            <a:ext cx="9372600" cy="5229060"/>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pPr>
            <a:r>
              <a:rPr lang="en-US" sz="2000" dirty="0">
                <a:solidFill>
                  <a:schemeClr val="accent1">
                    <a:lumMod val="50000"/>
                  </a:schemeClr>
                </a:solidFill>
              </a:rPr>
              <a:t>  Entry/exit placement tests for English as a Second Language (ESOL)  </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FL Kindergarten Readiness Screener (FLKRS) Elementary</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K-10) </a:t>
            </a: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K-8)</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a:t>
            </a:r>
            <a:r>
              <a:rPr lang="en-US" sz="2000" u="sng" dirty="0">
                <a:solidFill>
                  <a:schemeClr val="accent1">
                    <a:lumMod val="50000"/>
                  </a:schemeClr>
                </a:solidFill>
              </a:rPr>
              <a:t>Reading Assessments</a:t>
            </a:r>
            <a:r>
              <a:rPr lang="en-US" sz="2000" dirty="0">
                <a:solidFill>
                  <a:schemeClr val="accent1">
                    <a:lumMod val="50000"/>
                  </a:schemeClr>
                </a:solidFill>
              </a:rPr>
              <a:t>:  NSGRA – K-5, </a:t>
            </a:r>
            <a:r>
              <a:rPr lang="en-US" sz="2000" dirty="0">
                <a:solidFill>
                  <a:schemeClr val="accent1">
                    <a:lumMod val="50000"/>
                  </a:schemeClr>
                </a:solidFill>
                <a:ea typeface="+mn-lt"/>
                <a:cs typeface="+mn-lt"/>
              </a:rPr>
              <a:t>NWEA Oral Fluency K-5</a:t>
            </a:r>
            <a:r>
              <a:rPr lang="en-US" sz="2000" dirty="0">
                <a:solidFill>
                  <a:schemeClr val="accent1">
                    <a:lumMod val="50000"/>
                  </a:schemeClr>
                </a:solidFill>
              </a:rPr>
              <a:t>    	</a:t>
            </a:r>
            <a:endParaRPr lang="en-US" sz="2000" dirty="0">
              <a:solidFill>
                <a:schemeClr val="accent1">
                  <a:lumMod val="50000"/>
                </a:schemeClr>
              </a:solidFill>
              <a:ea typeface="Calibri"/>
              <a:cs typeface="Calibri"/>
            </a:endParaRPr>
          </a:p>
          <a:p>
            <a:pPr marL="342900" indent="-342900">
              <a:lnSpc>
                <a:spcPct val="120000"/>
              </a:lnSpc>
              <a:buFont typeface="Wingdings"/>
              <a:buChar char="Ø"/>
            </a:pPr>
            <a:r>
              <a:rPr lang="en-US" sz="2000" u="sng" dirty="0">
                <a:solidFill>
                  <a:schemeClr val="accent1">
                    <a:lumMod val="50000"/>
                  </a:schemeClr>
                </a:solidFill>
              </a:rPr>
              <a:t>Math Assessments</a:t>
            </a:r>
            <a:r>
              <a:rPr lang="en-US" sz="2000" dirty="0">
                <a:solidFill>
                  <a:schemeClr val="accent1">
                    <a:lumMod val="50000"/>
                  </a:schemeClr>
                </a:solidFill>
              </a:rPr>
              <a:t>: Redbird K-5, ALEKS  6-12 </a:t>
            </a:r>
            <a:endParaRPr lang="en-US" sz="2000" dirty="0">
              <a:solidFill>
                <a:schemeClr val="accent1">
                  <a:lumMod val="50000"/>
                </a:schemeClr>
              </a:solidFill>
              <a:cs typeface="Calibri"/>
            </a:endParaRPr>
          </a:p>
          <a:p>
            <a:pPr marL="342900" indent="-342900">
              <a:lnSpc>
                <a:spcPct val="120000"/>
              </a:lnSpc>
              <a:buFont typeface="Wingdings"/>
              <a:buChar char="Ø"/>
            </a:pPr>
            <a:r>
              <a:rPr lang="en-US" sz="2000" dirty="0">
                <a:solidFill>
                  <a:schemeClr val="accent1">
                    <a:lumMod val="50000"/>
                  </a:schemeClr>
                </a:solidFill>
                <a:ea typeface="+mn-lt"/>
                <a:cs typeface="+mn-lt"/>
              </a:rPr>
              <a:t>BEST/NGSSS End of Course Exams (Algebra, Geometry, Biology, U.S. History and Civics) Florida Statewide Science Assessment (Grades 5 &amp; 8) </a:t>
            </a:r>
          </a:p>
          <a:p>
            <a:pPr>
              <a:lnSpc>
                <a:spcPct val="120000"/>
              </a:lnSpc>
              <a:buFont typeface="Wingdings" panose="05000000000000000000" pitchFamily="2" charset="2"/>
              <a:buChar char="Ø"/>
            </a:pPr>
            <a:r>
              <a:rPr lang="en-US" sz="2000" dirty="0">
                <a:solidFill>
                  <a:schemeClr val="accent1">
                    <a:lumMod val="50000"/>
                  </a:schemeClr>
                </a:solidFill>
              </a:rPr>
              <a:t>  End of year assessments for all courses (Grades 9-12)  </a:t>
            </a:r>
          </a:p>
          <a:p>
            <a:pPr>
              <a:lnSpc>
                <a:spcPct val="120000"/>
              </a:lnSpc>
              <a:buFont typeface="Wingdings" panose="05000000000000000000" pitchFamily="2" charset="2"/>
              <a:buChar char="Ø"/>
            </a:pPr>
            <a:r>
              <a:rPr lang="en-US" sz="2000" dirty="0">
                <a:solidFill>
                  <a:schemeClr val="accent1">
                    <a:lumMod val="50000"/>
                  </a:schemeClr>
                </a:solidFill>
              </a:rPr>
              <a:t>  Florida Standards Assessments (Grades 3-10)</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Stanford Achievement Test (SAT10) Grade 3 only</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Next Generation Sunshine State Standards (NGSSS) FCAT 2.0 Science Assessment  (Grades 5 &amp; 8)</a:t>
            </a:r>
            <a:endParaRPr lang="en-US" sz="2000" dirty="0">
              <a:solidFill>
                <a:schemeClr val="accent1">
                  <a:lumMod val="50000"/>
                </a:schemeClr>
              </a:solidFill>
              <a:ea typeface="Calibri"/>
              <a:cs typeface="Calibri"/>
            </a:endParaRPr>
          </a:p>
          <a:p>
            <a:pPr marL="342900" indent="-342900">
              <a:lnSpc>
                <a:spcPct val="120000"/>
              </a:lnSpc>
              <a:buFont typeface="Wingdings"/>
              <a:buChar char="Ø"/>
            </a:pPr>
            <a:endParaRPr lang="en-US" sz="2000" dirty="0">
              <a:solidFill>
                <a:schemeClr val="accent1">
                  <a:lumMod val="50000"/>
                </a:schemeClr>
              </a:solidFill>
              <a:ea typeface="Calibri"/>
              <a:cs typeface="Calibri"/>
            </a:endParaRPr>
          </a:p>
        </p:txBody>
      </p:sp>
    </p:spTree>
    <p:extLst>
      <p:ext uri="{BB962C8B-B14F-4D97-AF65-F5344CB8AC3E}">
        <p14:creationId xmlns:p14="http://schemas.microsoft.com/office/powerpoint/2010/main" val="3579412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group of people standing together&#10;&#10;Description automatically generated">
            <a:extLst>
              <a:ext uri="{FF2B5EF4-FFF2-40B4-BE49-F238E27FC236}">
                <a16:creationId xmlns:a16="http://schemas.microsoft.com/office/drawing/2014/main" id="{3F3CF777-E4E9-6BE7-2DA1-C27275595414}"/>
              </a:ext>
            </a:extLst>
          </p:cNvPr>
          <p:cNvPicPr>
            <a:picLocks noChangeAspect="1"/>
          </p:cNvPicPr>
          <p:nvPr/>
        </p:nvPicPr>
        <p:blipFill rotWithShape="1">
          <a:blip r:embed="rId2">
            <a:extLst>
              <a:ext uri="{28A0092B-C50C-407E-A947-70E740481C1C}">
                <a14:useLocalDpi xmlns:a14="http://schemas.microsoft.com/office/drawing/2010/main" val="0"/>
              </a:ext>
            </a:extLst>
          </a:blip>
          <a:srcRect l="853" t="61718" r="62499"/>
          <a:stretch/>
        </p:blipFill>
        <p:spPr>
          <a:xfrm>
            <a:off x="6427" y="4724400"/>
            <a:ext cx="3041573" cy="30480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6172200"/>
            <a:ext cx="1282846" cy="1282846"/>
          </a:xfrm>
          <a:prstGeom prst="rect">
            <a:avLst/>
          </a:prstGeom>
        </p:spPr>
      </p:pic>
      <p:sp>
        <p:nvSpPr>
          <p:cNvPr id="6" name="Rectangle 5">
            <a:extLst>
              <a:ext uri="{FF2B5EF4-FFF2-40B4-BE49-F238E27FC236}">
                <a16:creationId xmlns:a16="http://schemas.microsoft.com/office/drawing/2014/main" id="{D5E196D6-E10F-BBA8-57A1-5B06F0880BD5}"/>
              </a:ext>
            </a:extLst>
          </p:cNvPr>
          <p:cNvSpPr/>
          <p:nvPr/>
        </p:nvSpPr>
        <p:spPr>
          <a:xfrm>
            <a:off x="533400" y="404077"/>
            <a:ext cx="7391400" cy="1077218"/>
          </a:xfrm>
          <a:prstGeom prst="rect">
            <a:avLst/>
          </a:prstGeom>
        </p:spPr>
        <p:txBody>
          <a:bodyPr wrap="square">
            <a:spAutoFit/>
          </a:bodyPr>
          <a:lstStyle/>
          <a:p>
            <a:pPr algn="l"/>
            <a:r>
              <a:rPr lang="en-US" sz="3200" b="1" dirty="0">
                <a:solidFill>
                  <a:schemeClr val="accent1">
                    <a:lumMod val="50000"/>
                  </a:schemeClr>
                </a:solidFill>
              </a:rPr>
              <a:t>How do I request the qualifications of my child’s teachers?</a:t>
            </a:r>
            <a:endParaRPr lang="en-US" sz="3200" dirty="0">
              <a:solidFill>
                <a:schemeClr val="accent1">
                  <a:lumMod val="50000"/>
                </a:schemeClr>
              </a:solidFill>
            </a:endParaRPr>
          </a:p>
        </p:txBody>
      </p:sp>
      <p:sp>
        <p:nvSpPr>
          <p:cNvPr id="7" name="Rectangle 6">
            <a:extLst>
              <a:ext uri="{FF2B5EF4-FFF2-40B4-BE49-F238E27FC236}">
                <a16:creationId xmlns:a16="http://schemas.microsoft.com/office/drawing/2014/main" id="{87DC48C3-99CA-F248-A220-2B5728194B0B}"/>
              </a:ext>
            </a:extLst>
          </p:cNvPr>
          <p:cNvSpPr/>
          <p:nvPr/>
        </p:nvSpPr>
        <p:spPr>
          <a:xfrm>
            <a:off x="2540513" y="1752600"/>
            <a:ext cx="10058400" cy="3751733"/>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Title I parents/guardians have the right to request the qualifications of their child’s teachers.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The Title I Information booklet explains parents’ rights.</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To request qualifications: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Request from the principal in writing </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Access the information at </a:t>
            </a:r>
            <a:r>
              <a:rPr lang="en-US" sz="2000" dirty="0">
                <a:solidFill>
                  <a:schemeClr val="accent1">
                    <a:lumMod val="50000"/>
                  </a:schemeClr>
                </a:solidFill>
                <a:hlinkClick r:id="rId4">
                  <a:extLst>
                    <a:ext uri="{A12FA001-AC4F-418D-AE19-62706E023703}">
                      <ahyp:hlinkClr xmlns:ahyp="http://schemas.microsoft.com/office/drawing/2018/hyperlinkcolor" val="tx"/>
                    </a:ext>
                  </a:extLst>
                </a:hlinkClick>
              </a:rPr>
              <a:t>http://www.fldoe.org/edcert/public.asp</a:t>
            </a:r>
            <a:r>
              <a:rPr lang="en-US" sz="2000" dirty="0">
                <a:solidFill>
                  <a:schemeClr val="accent1">
                    <a:lumMod val="50000"/>
                  </a:schemeClr>
                </a:solidFill>
              </a:rPr>
              <a:t> </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Every Student Succeeds Act (ESSA) – four-week notice</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Our school presently has </a:t>
            </a:r>
            <a:r>
              <a:rPr lang="en-US" sz="2000" b="1" dirty="0">
                <a:solidFill>
                  <a:srgbClr val="FF0000"/>
                </a:solidFill>
              </a:rPr>
              <a:t>95% </a:t>
            </a:r>
            <a:r>
              <a:rPr lang="en-US" sz="2000" dirty="0">
                <a:solidFill>
                  <a:schemeClr val="accent1">
                    <a:lumMod val="50000"/>
                  </a:schemeClr>
                </a:solidFill>
              </a:rPr>
              <a:t>of state certified teachers </a:t>
            </a:r>
          </a:p>
          <a:p>
            <a:pPr marL="948690" lvl="1" indent="-342900">
              <a:lnSpc>
                <a:spcPct val="120000"/>
              </a:lnSpc>
              <a:spcBef>
                <a:spcPts val="0"/>
              </a:spcBef>
              <a:buFont typeface="Arial" panose="020B0604020202020204" pitchFamily="34" charset="0"/>
              <a:buChar char="•"/>
            </a:pPr>
            <a:r>
              <a:rPr lang="en-US" sz="2000" b="1" dirty="0"/>
              <a:t> </a:t>
            </a:r>
            <a:r>
              <a:rPr lang="en-US" sz="2000" b="1" dirty="0">
                <a:solidFill>
                  <a:srgbClr val="FF0000"/>
                </a:solidFill>
              </a:rPr>
              <a:t>7</a:t>
            </a:r>
            <a:r>
              <a:rPr lang="en-US" sz="2000" dirty="0">
                <a:solidFill>
                  <a:schemeClr val="accent1">
                    <a:lumMod val="50000"/>
                  </a:schemeClr>
                </a:solidFill>
              </a:rPr>
              <a:t> teachers who are teaching “out of field”</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Information is sent home twice a year </a:t>
            </a:r>
          </a:p>
        </p:txBody>
      </p:sp>
    </p:spTree>
    <p:extLst>
      <p:ext uri="{BB962C8B-B14F-4D97-AF65-F5344CB8AC3E}">
        <p14:creationId xmlns:p14="http://schemas.microsoft.com/office/powerpoint/2010/main" val="390581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green and blue rectangle&#10;&#10;Description automatically generated">
            <a:extLst>
              <a:ext uri="{FF2B5EF4-FFF2-40B4-BE49-F238E27FC236}">
                <a16:creationId xmlns:a16="http://schemas.microsoft.com/office/drawing/2014/main" id="{DB1EF4ED-9042-AFA7-BA95-7C52092AF99F}"/>
              </a:ext>
            </a:extLst>
          </p:cNvPr>
          <p:cNvPicPr>
            <a:picLocks noChangeAspect="1"/>
          </p:cNvPicPr>
          <p:nvPr/>
        </p:nvPicPr>
        <p:blipFill rotWithShape="1">
          <a:blip r:embed="rId2">
            <a:extLst>
              <a:ext uri="{28A0092B-C50C-407E-A947-70E740481C1C}">
                <a14:useLocalDpi xmlns:a14="http://schemas.microsoft.com/office/drawing/2010/main" val="0"/>
              </a:ext>
            </a:extLst>
          </a:blip>
          <a:srcRect l="2839" t="75531" r="2422" b="940"/>
          <a:stretch/>
        </p:blipFill>
        <p:spPr>
          <a:xfrm>
            <a:off x="0" y="5943600"/>
            <a:ext cx="12801600" cy="18288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6172200"/>
            <a:ext cx="1282846" cy="1282846"/>
          </a:xfrm>
          <a:prstGeom prst="rect">
            <a:avLst/>
          </a:prstGeom>
        </p:spPr>
      </p:pic>
      <p:sp>
        <p:nvSpPr>
          <p:cNvPr id="8" name="Rectangle 7">
            <a:extLst>
              <a:ext uri="{FF2B5EF4-FFF2-40B4-BE49-F238E27FC236}">
                <a16:creationId xmlns:a16="http://schemas.microsoft.com/office/drawing/2014/main" id="{F3A1A20F-4EF4-FBF8-608B-F74A1481E539}"/>
              </a:ext>
            </a:extLst>
          </p:cNvPr>
          <p:cNvSpPr/>
          <p:nvPr/>
        </p:nvSpPr>
        <p:spPr>
          <a:xfrm>
            <a:off x="3798931" y="304800"/>
            <a:ext cx="5203737" cy="923330"/>
          </a:xfrm>
          <a:prstGeom prst="rect">
            <a:avLst/>
          </a:prstGeom>
        </p:spPr>
        <p:txBody>
          <a:bodyPr wrap="square">
            <a:spAutoFit/>
          </a:bodyPr>
          <a:lstStyle/>
          <a:p>
            <a:pPr lvl="0"/>
            <a:r>
              <a:rPr lang="en-US" sz="5400" b="1" dirty="0"/>
              <a:t>What is Title I?</a:t>
            </a:r>
            <a:endParaRPr lang="en-US" sz="5400" dirty="0"/>
          </a:p>
        </p:txBody>
      </p:sp>
      <p:sp>
        <p:nvSpPr>
          <p:cNvPr id="9" name="Rectangle 8">
            <a:extLst>
              <a:ext uri="{FF2B5EF4-FFF2-40B4-BE49-F238E27FC236}">
                <a16:creationId xmlns:a16="http://schemas.microsoft.com/office/drawing/2014/main" id="{FCDAD5DA-A3F6-5867-C7F1-F0FB2348E0B4}"/>
              </a:ext>
            </a:extLst>
          </p:cNvPr>
          <p:cNvSpPr/>
          <p:nvPr/>
        </p:nvSpPr>
        <p:spPr>
          <a:xfrm>
            <a:off x="2487734" y="1523749"/>
            <a:ext cx="8332666" cy="4401205"/>
          </a:xfrm>
          <a:prstGeom prst="rect">
            <a:avLst/>
          </a:prstGeom>
        </p:spPr>
        <p:txBody>
          <a:bodyPr wrap="square">
            <a:spAutoFit/>
          </a:bodyPr>
          <a:lstStyle/>
          <a:p>
            <a:pPr marL="342900" lvl="0" indent="-342900">
              <a:buFont typeface="Wingdings" panose="05000000000000000000" pitchFamily="2" charset="2"/>
              <a:buChar char="Ø"/>
              <a:defRPr/>
            </a:pPr>
            <a:r>
              <a:rPr lang="en-US" sz="2000" dirty="0">
                <a:solidFill>
                  <a:schemeClr val="accent1">
                    <a:lumMod val="50000"/>
                  </a:schemeClr>
                </a:solidFill>
              </a:rPr>
              <a:t>Title I is the largest federal assistance program for the nation’s schools. </a:t>
            </a:r>
          </a:p>
          <a:p>
            <a:pPr marL="342900" lvl="0" indent="-342900">
              <a:buFont typeface="Wingdings" panose="05000000000000000000" pitchFamily="2" charset="2"/>
              <a:buChar char="Ø"/>
              <a:defRPr/>
            </a:pPr>
            <a:endParaRPr lang="en-US" sz="2000" dirty="0">
              <a:solidFill>
                <a:srgbClr val="0070C0"/>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goal of Title I is to provide supplemental funds to assist with closing the achievement gap. </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funds are disbursed from the federal government, to the State of Florida, and then to the Local Education Agency (LEA), which is the District.</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District follows the LEA plan for disbursement to the schools.</a:t>
            </a:r>
          </a:p>
          <a:p>
            <a:pPr lvl="0">
              <a:defRPr/>
            </a:pPr>
            <a:endParaRPr lang="en-US" sz="2000" dirty="0">
              <a:solidFill>
                <a:srgbClr val="002060"/>
              </a:solidFill>
            </a:endParaRPr>
          </a:p>
          <a:p>
            <a:pPr marL="342900" lvl="0" indent="-342900">
              <a:buFont typeface="Wingdings" panose="05000000000000000000" pitchFamily="2" charset="2"/>
              <a:buChar char="Ø"/>
              <a:defRPr/>
            </a:pPr>
            <a:r>
              <a:rPr lang="en-US" sz="2000" b="1" dirty="0">
                <a:solidFill>
                  <a:srgbClr val="FF0000"/>
                </a:solidFill>
              </a:rPr>
              <a:t>Poinciana High </a:t>
            </a:r>
            <a:r>
              <a:rPr lang="en-US" sz="2000" dirty="0">
                <a:solidFill>
                  <a:schemeClr val="accent1">
                    <a:lumMod val="50000"/>
                  </a:schemeClr>
                </a:solidFill>
              </a:rPr>
              <a:t>is a Title I school because more than 70% of the students meet poverty requirements. </a:t>
            </a:r>
            <a:endParaRPr lang="en-US" sz="1400"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close-up of a green and white logo&#10;&#10;Description automatically generated">
            <a:extLst>
              <a:ext uri="{FF2B5EF4-FFF2-40B4-BE49-F238E27FC236}">
                <a16:creationId xmlns:a16="http://schemas.microsoft.com/office/drawing/2014/main" id="{47F0D22E-7F88-1C4E-91DE-1F30ACFEBFCD}"/>
              </a:ext>
            </a:extLst>
          </p:cNvPr>
          <p:cNvPicPr>
            <a:picLocks noChangeAspect="1"/>
          </p:cNvPicPr>
          <p:nvPr/>
        </p:nvPicPr>
        <p:blipFill rotWithShape="1">
          <a:blip r:embed="rId2">
            <a:extLst>
              <a:ext uri="{28A0092B-C50C-407E-A947-70E740481C1C}">
                <a14:useLocalDpi xmlns:a14="http://schemas.microsoft.com/office/drawing/2010/main" val="0"/>
              </a:ext>
            </a:extLst>
          </a:blip>
          <a:srcRect l="24176" t="67903" r="1666" b="9574"/>
          <a:stretch/>
        </p:blipFill>
        <p:spPr>
          <a:xfrm>
            <a:off x="0" y="6010058"/>
            <a:ext cx="12768549" cy="1762342"/>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629400"/>
            <a:ext cx="907315" cy="907315"/>
          </a:xfrm>
          <a:prstGeom prst="rect">
            <a:avLst/>
          </a:prstGeom>
        </p:spPr>
      </p:pic>
      <p:sp>
        <p:nvSpPr>
          <p:cNvPr id="5" name="Rectangle 4">
            <a:extLst>
              <a:ext uri="{FF2B5EF4-FFF2-40B4-BE49-F238E27FC236}">
                <a16:creationId xmlns:a16="http://schemas.microsoft.com/office/drawing/2014/main" id="{82548945-7EDC-68C0-40F3-4BA337515B56}"/>
              </a:ext>
            </a:extLst>
          </p:cNvPr>
          <p:cNvSpPr/>
          <p:nvPr/>
        </p:nvSpPr>
        <p:spPr>
          <a:xfrm>
            <a:off x="609600" y="377490"/>
            <a:ext cx="7728751" cy="1323439"/>
          </a:xfrm>
          <a:prstGeom prst="rect">
            <a:avLst/>
          </a:prstGeom>
        </p:spPr>
        <p:txBody>
          <a:bodyPr wrap="square">
            <a:spAutoFit/>
          </a:bodyPr>
          <a:lstStyle/>
          <a:p>
            <a:pPr algn="l"/>
            <a:r>
              <a:rPr lang="en-US" sz="4000" b="1" dirty="0">
                <a:solidFill>
                  <a:schemeClr val="accent1">
                    <a:lumMod val="50000"/>
                  </a:schemeClr>
                </a:solidFill>
              </a:rPr>
              <a:t>What are my rights as a Title I Parent/Guardian?</a:t>
            </a:r>
            <a:endParaRPr lang="en-US" sz="4000" dirty="0">
              <a:solidFill>
                <a:schemeClr val="accent1">
                  <a:lumMod val="50000"/>
                </a:schemeClr>
              </a:solidFill>
            </a:endParaRPr>
          </a:p>
        </p:txBody>
      </p:sp>
      <p:sp>
        <p:nvSpPr>
          <p:cNvPr id="7" name="Rectangle 6">
            <a:extLst>
              <a:ext uri="{FF2B5EF4-FFF2-40B4-BE49-F238E27FC236}">
                <a16:creationId xmlns:a16="http://schemas.microsoft.com/office/drawing/2014/main" id="{94CC7708-A09D-43DD-0332-9E5269B6B01A}"/>
              </a:ext>
            </a:extLst>
          </p:cNvPr>
          <p:cNvSpPr/>
          <p:nvPr/>
        </p:nvSpPr>
        <p:spPr>
          <a:xfrm>
            <a:off x="1905000" y="2391888"/>
            <a:ext cx="9823628" cy="3618170"/>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An opportunity to schedule regular meetings to make suggestions and participate, as appropriate, in decisions that relate to your child's education</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Expect a response to any suggestions in a timely manner</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Submit comments on the school-wide plan as soon as it is available to the LEA, if you do not believe it to be satisfactory</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how funds are allocated and spent at the LEA and school level</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LEA and School Title I Plans </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and review of the School and District Parent and Family Engagement Plans (PFEP)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school-parent compact</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 Improvement Plan (SIP)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Request the qualifications of your child’s teachers</a:t>
            </a:r>
          </a:p>
        </p:txBody>
      </p:sp>
      <p:sp>
        <p:nvSpPr>
          <p:cNvPr id="9" name="TextBox 8">
            <a:extLst>
              <a:ext uri="{FF2B5EF4-FFF2-40B4-BE49-F238E27FC236}">
                <a16:creationId xmlns:a16="http://schemas.microsoft.com/office/drawing/2014/main" id="{37BF7304-ADC6-59CB-BFAC-BDBD112AACCF}"/>
              </a:ext>
            </a:extLst>
          </p:cNvPr>
          <p:cNvSpPr txBox="1"/>
          <p:nvPr/>
        </p:nvSpPr>
        <p:spPr>
          <a:xfrm>
            <a:off x="990600" y="1942075"/>
            <a:ext cx="2969703" cy="369332"/>
          </a:xfrm>
          <a:prstGeom prst="rect">
            <a:avLst/>
          </a:prstGeom>
          <a:noFill/>
        </p:spPr>
        <p:txBody>
          <a:bodyPr wrap="square" rtlCol="0">
            <a:spAutoFit/>
          </a:bodyPr>
          <a:lstStyle/>
          <a:p>
            <a:r>
              <a:rPr lang="en-US" sz="1800" b="1" dirty="0">
                <a:solidFill>
                  <a:schemeClr val="accent1">
                    <a:lumMod val="50000"/>
                  </a:schemeClr>
                </a:solidFill>
              </a:rPr>
              <a:t>You have the right to:</a:t>
            </a:r>
            <a:endParaRPr lang="en-US" dirty="0"/>
          </a:p>
        </p:txBody>
      </p:sp>
    </p:spTree>
    <p:extLst>
      <p:ext uri="{BB962C8B-B14F-4D97-AF65-F5344CB8AC3E}">
        <p14:creationId xmlns:p14="http://schemas.microsoft.com/office/powerpoint/2010/main" val="208473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6248400"/>
            <a:ext cx="1295400" cy="1295400"/>
          </a:xfrm>
          <a:prstGeom prst="rect">
            <a:avLst/>
          </a:prstGeom>
        </p:spPr>
      </p:pic>
      <p:sp>
        <p:nvSpPr>
          <p:cNvPr id="6" name="Rectangle 5">
            <a:extLst>
              <a:ext uri="{FF2B5EF4-FFF2-40B4-BE49-F238E27FC236}">
                <a16:creationId xmlns:a16="http://schemas.microsoft.com/office/drawing/2014/main" id="{DF9825B0-6092-4573-3A7E-D6B0707715AA}"/>
              </a:ext>
            </a:extLst>
          </p:cNvPr>
          <p:cNvSpPr/>
          <p:nvPr/>
        </p:nvSpPr>
        <p:spPr>
          <a:xfrm>
            <a:off x="2562290" y="685800"/>
            <a:ext cx="7677018" cy="707886"/>
          </a:xfrm>
          <a:prstGeom prst="rect">
            <a:avLst/>
          </a:prstGeom>
        </p:spPr>
        <p:txBody>
          <a:bodyPr wrap="square">
            <a:spAutoFit/>
          </a:bodyPr>
          <a:lstStyle/>
          <a:p>
            <a:pPr algn="ctr"/>
            <a:r>
              <a:rPr lang="en-US" sz="4000" b="1" dirty="0">
                <a:solidFill>
                  <a:schemeClr val="accent1">
                    <a:lumMod val="50000"/>
                  </a:schemeClr>
                </a:solidFill>
              </a:rPr>
              <a:t>How can I become involved?</a:t>
            </a:r>
            <a:endParaRPr lang="en-US" sz="4000" dirty="0">
              <a:solidFill>
                <a:schemeClr val="accent1">
                  <a:lumMod val="50000"/>
                </a:schemeClr>
              </a:solidFill>
            </a:endParaRPr>
          </a:p>
        </p:txBody>
      </p:sp>
      <p:sp>
        <p:nvSpPr>
          <p:cNvPr id="8" name="Rectangle 7">
            <a:extLst>
              <a:ext uri="{FF2B5EF4-FFF2-40B4-BE49-F238E27FC236}">
                <a16:creationId xmlns:a16="http://schemas.microsoft.com/office/drawing/2014/main" id="{59F057A0-310D-53FA-A079-46798E82ACA4}"/>
              </a:ext>
            </a:extLst>
          </p:cNvPr>
          <p:cNvSpPr/>
          <p:nvPr/>
        </p:nvSpPr>
        <p:spPr>
          <a:xfrm>
            <a:off x="2971800" y="2089855"/>
            <a:ext cx="7677018" cy="3908762"/>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2400" b="1" dirty="0">
                <a:solidFill>
                  <a:schemeClr val="accent1">
                    <a:lumMod val="50000"/>
                  </a:schemeClr>
                </a:solidFill>
              </a:rPr>
              <a:t>School Level</a:t>
            </a:r>
          </a:p>
          <a:p>
            <a:pPr marL="605790" lvl="1">
              <a:spcBef>
                <a:spcPts val="0"/>
              </a:spcBef>
              <a:spcAft>
                <a:spcPts val="0"/>
              </a:spcAft>
              <a:buFont typeface="Arial" pitchFamily="34" charset="0"/>
              <a:buChar char="―"/>
            </a:pPr>
            <a:r>
              <a:rPr lang="en-US" sz="2000" dirty="0">
                <a:solidFill>
                  <a:schemeClr val="accent1">
                    <a:lumMod val="50000"/>
                  </a:schemeClr>
                </a:solidFill>
              </a:rPr>
              <a:t>Listen for automated calls/reminders from school</a:t>
            </a: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SAC meetings</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PTO meetings</a:t>
            </a:r>
          </a:p>
          <a:p>
            <a:pPr marL="605790" lvl="1">
              <a:buFont typeface="Arial" pitchFamily="34" charset="0"/>
              <a:buChar char="―"/>
            </a:pPr>
            <a:r>
              <a:rPr lang="en-US" sz="2000" dirty="0">
                <a:solidFill>
                  <a:schemeClr val="accent1">
                    <a:lumMod val="50000"/>
                  </a:schemeClr>
                </a:solidFill>
                <a:cs typeface="Calibri"/>
              </a:rPr>
              <a:t>School website/social media</a:t>
            </a:r>
            <a:endParaRPr lang="en-US" sz="2000" dirty="0">
              <a:solidFill>
                <a:schemeClr val="accent1">
                  <a:lumMod val="50000"/>
                </a:schemeClr>
              </a:solidFill>
            </a:endParaRPr>
          </a:p>
          <a:p>
            <a:pPr marL="605790" lvl="1" fontAlgn="auto">
              <a:spcBef>
                <a:spcPts val="0"/>
              </a:spcBef>
              <a:spcAft>
                <a:spcPts val="0"/>
              </a:spcAft>
            </a:pPr>
            <a:endParaRPr lang="en-US" sz="2000" dirty="0">
              <a:solidFill>
                <a:schemeClr val="accent1">
                  <a:lumMod val="50000"/>
                </a:schemeClr>
              </a:solidFill>
            </a:endParaRPr>
          </a:p>
          <a:p>
            <a:pPr marL="342900" indent="-342900">
              <a:buFont typeface="Wingdings" panose="05000000000000000000" pitchFamily="2" charset="2"/>
              <a:buChar char="Ø"/>
            </a:pPr>
            <a:r>
              <a:rPr lang="en-US" sz="2400" b="1" dirty="0">
                <a:solidFill>
                  <a:schemeClr val="accent1">
                    <a:lumMod val="50000"/>
                  </a:schemeClr>
                </a:solidFill>
              </a:rPr>
              <a:t>District Level</a:t>
            </a:r>
          </a:p>
          <a:p>
            <a:pPr marL="605790" lvl="1" fontAlgn="auto">
              <a:spcBef>
                <a:spcPts val="0"/>
              </a:spcBef>
              <a:spcAft>
                <a:spcPts val="0"/>
              </a:spcAft>
              <a:buFont typeface="Arial" pitchFamily="34" charset="0"/>
              <a:buChar char="―"/>
            </a:pPr>
            <a:r>
              <a:rPr lang="en-US" sz="2000" dirty="0">
                <a:solidFill>
                  <a:schemeClr val="accent1">
                    <a:lumMod val="50000"/>
                  </a:schemeClr>
                </a:solidFill>
              </a:rPr>
              <a:t>Listen for automated calls/reminders from the district</a:t>
            </a:r>
            <a:endParaRPr lang="en-US" sz="2000" dirty="0">
              <a:solidFill>
                <a:schemeClr val="accent1">
                  <a:lumMod val="50000"/>
                </a:schemeClr>
              </a:solidFill>
              <a:cs typeface="Calibri"/>
            </a:endParaRP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PAC meetings</a:t>
            </a:r>
          </a:p>
          <a:p>
            <a:pPr marL="605790" lvl="1">
              <a:buFont typeface="Arial" pitchFamily="34" charset="0"/>
              <a:buChar char="―"/>
            </a:pPr>
            <a:r>
              <a:rPr lang="en-US" sz="2000" dirty="0">
                <a:solidFill>
                  <a:schemeClr val="accent1">
                    <a:lumMod val="50000"/>
                  </a:schemeClr>
                </a:solidFill>
                <a:cs typeface="Calibri"/>
              </a:rPr>
              <a:t>District website/social media</a:t>
            </a:r>
          </a:p>
        </p:txBody>
      </p:sp>
      <p:pic>
        <p:nvPicPr>
          <p:cNvPr id="2" name="Picture 1">
            <a:extLst>
              <a:ext uri="{FF2B5EF4-FFF2-40B4-BE49-F238E27FC236}">
                <a16:creationId xmlns:a16="http://schemas.microsoft.com/office/drawing/2014/main" id="{99C78036-7B0D-47D8-3822-6AEBF60B97BB}"/>
              </a:ext>
            </a:extLst>
          </p:cNvPr>
          <p:cNvPicPr>
            <a:picLocks noChangeAspect="1"/>
          </p:cNvPicPr>
          <p:nvPr/>
        </p:nvPicPr>
        <p:blipFill>
          <a:blip r:embed="rId3"/>
          <a:stretch>
            <a:fillRect/>
          </a:stretch>
        </p:blipFill>
        <p:spPr>
          <a:xfrm>
            <a:off x="20198" y="0"/>
            <a:ext cx="2057400" cy="7762301"/>
          </a:xfrm>
          <a:prstGeom prst="rect">
            <a:avLst/>
          </a:prstGeom>
        </p:spPr>
      </p:pic>
    </p:spTree>
    <p:extLst>
      <p:ext uri="{BB962C8B-B14F-4D97-AF65-F5344CB8AC3E}">
        <p14:creationId xmlns:p14="http://schemas.microsoft.com/office/powerpoint/2010/main" val="948809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48795A-D9A2-016B-3F01-2311DA106C0A}"/>
              </a:ext>
            </a:extLst>
          </p:cNvPr>
          <p:cNvPicPr>
            <a:picLocks noChangeAspect="1"/>
          </p:cNvPicPr>
          <p:nvPr/>
        </p:nvPicPr>
        <p:blipFill>
          <a:blip r:embed="rId2"/>
          <a:stretch>
            <a:fillRect/>
          </a:stretch>
        </p:blipFill>
        <p:spPr>
          <a:xfrm>
            <a:off x="0" y="6327982"/>
            <a:ext cx="12801600" cy="150691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0" y="6553200"/>
            <a:ext cx="1219200" cy="1219200"/>
          </a:xfrm>
          <a:prstGeom prst="rect">
            <a:avLst/>
          </a:prstGeom>
        </p:spPr>
      </p:pic>
      <p:sp>
        <p:nvSpPr>
          <p:cNvPr id="4" name="Rectangle 3">
            <a:extLst>
              <a:ext uri="{FF2B5EF4-FFF2-40B4-BE49-F238E27FC236}">
                <a16:creationId xmlns:a16="http://schemas.microsoft.com/office/drawing/2014/main" id="{40646620-D36A-E7D6-F5FC-B731C8317A3C}"/>
              </a:ext>
            </a:extLst>
          </p:cNvPr>
          <p:cNvSpPr/>
          <p:nvPr/>
        </p:nvSpPr>
        <p:spPr>
          <a:xfrm>
            <a:off x="2558033" y="432032"/>
            <a:ext cx="8142737" cy="1323439"/>
          </a:xfrm>
          <a:prstGeom prst="rect">
            <a:avLst/>
          </a:prstGeom>
        </p:spPr>
        <p:txBody>
          <a:bodyPr wrap="square">
            <a:spAutoFit/>
          </a:bodyPr>
          <a:lstStyle/>
          <a:p>
            <a:pPr algn="ctr"/>
            <a:r>
              <a:rPr lang="en-US" sz="4000" b="1" dirty="0"/>
              <a:t>Who are my Title I contacts </a:t>
            </a:r>
          </a:p>
          <a:p>
            <a:pPr algn="ctr"/>
            <a:r>
              <a:rPr lang="en-US" sz="4000" b="1" dirty="0"/>
              <a:t>at the school?</a:t>
            </a:r>
            <a:endParaRPr lang="en-US" sz="4000" dirty="0"/>
          </a:p>
        </p:txBody>
      </p:sp>
      <p:graphicFrame>
        <p:nvGraphicFramePr>
          <p:cNvPr id="8" name="Table 7">
            <a:extLst>
              <a:ext uri="{FF2B5EF4-FFF2-40B4-BE49-F238E27FC236}">
                <a16:creationId xmlns:a16="http://schemas.microsoft.com/office/drawing/2014/main" id="{F8C82929-3625-0C7C-ECAB-2CB3DDE3D56D}"/>
              </a:ext>
            </a:extLst>
          </p:cNvPr>
          <p:cNvGraphicFramePr>
            <a:graphicFrameLocks noGrp="1"/>
          </p:cNvGraphicFramePr>
          <p:nvPr>
            <p:extLst>
              <p:ext uri="{D42A27DB-BD31-4B8C-83A1-F6EECF244321}">
                <p14:modId xmlns:p14="http://schemas.microsoft.com/office/powerpoint/2010/main" val="479363209"/>
              </p:ext>
            </p:extLst>
          </p:nvPr>
        </p:nvGraphicFramePr>
        <p:xfrm>
          <a:off x="2481832" y="2223480"/>
          <a:ext cx="8142736" cy="1887492"/>
        </p:xfrm>
        <a:graphic>
          <a:graphicData uri="http://schemas.openxmlformats.org/drawingml/2006/table">
            <a:tbl>
              <a:tblPr firstRow="1" bandRow="1"/>
              <a:tblGrid>
                <a:gridCol w="2406845">
                  <a:extLst>
                    <a:ext uri="{9D8B030D-6E8A-4147-A177-3AD203B41FA5}">
                      <a16:colId xmlns:a16="http://schemas.microsoft.com/office/drawing/2014/main" val="4226239504"/>
                    </a:ext>
                  </a:extLst>
                </a:gridCol>
                <a:gridCol w="2673725">
                  <a:extLst>
                    <a:ext uri="{9D8B030D-6E8A-4147-A177-3AD203B41FA5}">
                      <a16:colId xmlns:a16="http://schemas.microsoft.com/office/drawing/2014/main" val="1597869947"/>
                    </a:ext>
                  </a:extLst>
                </a:gridCol>
                <a:gridCol w="3062166">
                  <a:extLst>
                    <a:ext uri="{9D8B030D-6E8A-4147-A177-3AD203B41FA5}">
                      <a16:colId xmlns:a16="http://schemas.microsoft.com/office/drawing/2014/main" val="351663186"/>
                    </a:ext>
                  </a:extLst>
                </a:gridCol>
              </a:tblGrid>
              <a:tr h="58127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Name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Phone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E-mail address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504263169"/>
                  </a:ext>
                </a:extLst>
              </a:tr>
              <a:tr h="63869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Jeff Schwartz</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407-870-4860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Jeffrey.schwartz@osceolaschools.net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extLst>
                  <a:ext uri="{0D108BD9-81ED-4DB2-BD59-A6C34878D82A}">
                    <a16:rowId xmlns:a16="http://schemas.microsoft.com/office/drawing/2014/main" val="7835704"/>
                  </a:ext>
                </a:extLst>
              </a:tr>
              <a:tr h="666141">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Jessica Perez</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407-870-4860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chemeClr val="accent1">
                              <a:lumMod val="75000"/>
                            </a:schemeClr>
                          </a:solidFill>
                        </a:rPr>
                        <a:t>Jessica.perez@osceolaschools.net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20000"/>
                      </a:srgbClr>
                    </a:solidFill>
                  </a:tcPr>
                </a:tc>
                <a:extLst>
                  <a:ext uri="{0D108BD9-81ED-4DB2-BD59-A6C34878D82A}">
                    <a16:rowId xmlns:a16="http://schemas.microsoft.com/office/drawing/2014/main" val="3354180321"/>
                  </a:ext>
                </a:extLst>
              </a:tr>
            </a:tbl>
          </a:graphicData>
        </a:graphic>
      </p:graphicFrame>
      <p:sp>
        <p:nvSpPr>
          <p:cNvPr id="9" name="TextBox 8">
            <a:extLst>
              <a:ext uri="{FF2B5EF4-FFF2-40B4-BE49-F238E27FC236}">
                <a16:creationId xmlns:a16="http://schemas.microsoft.com/office/drawing/2014/main" id="{DEF3229A-DB03-1FCA-95DF-C51E65D521A6}"/>
              </a:ext>
            </a:extLst>
          </p:cNvPr>
          <p:cNvSpPr txBox="1"/>
          <p:nvPr/>
        </p:nvSpPr>
        <p:spPr>
          <a:xfrm>
            <a:off x="4114801" y="4775555"/>
            <a:ext cx="5029200" cy="923330"/>
          </a:xfrm>
          <a:prstGeom prst="rect">
            <a:avLst/>
          </a:prstGeom>
          <a:noFill/>
        </p:spPr>
        <p:txBody>
          <a:bodyPr wrap="square" rtlCol="0">
            <a:spAutoFit/>
          </a:bodyPr>
          <a:lstStyle/>
          <a:p>
            <a:r>
              <a:rPr lang="en-US" dirty="0">
                <a:hlinkClick r:id="rId4"/>
              </a:rPr>
              <a:t>Title I Resources / Title I Information (osceolaschools.net)</a:t>
            </a:r>
            <a:endParaRPr lang="en-US" dirty="0"/>
          </a:p>
          <a:p>
            <a:endParaRPr lang="en-US" dirty="0"/>
          </a:p>
        </p:txBody>
      </p:sp>
      <p:sp>
        <p:nvSpPr>
          <p:cNvPr id="10" name="TextBox 9">
            <a:extLst>
              <a:ext uri="{FF2B5EF4-FFF2-40B4-BE49-F238E27FC236}">
                <a16:creationId xmlns:a16="http://schemas.microsoft.com/office/drawing/2014/main" id="{E652220A-4AD6-D5D9-C499-397EFE6088B1}"/>
              </a:ext>
            </a:extLst>
          </p:cNvPr>
          <p:cNvSpPr txBox="1"/>
          <p:nvPr/>
        </p:nvSpPr>
        <p:spPr>
          <a:xfrm>
            <a:off x="2774344" y="5292683"/>
            <a:ext cx="7910818" cy="307777"/>
          </a:xfrm>
          <a:prstGeom prst="rect">
            <a:avLst/>
          </a:prstGeom>
          <a:noFill/>
        </p:spPr>
        <p:txBody>
          <a:bodyPr wrap="square" rtlCol="0">
            <a:spAutoFit/>
          </a:bodyPr>
          <a:lstStyle/>
          <a:p>
            <a:r>
              <a:rPr lang="en-US" sz="1400" dirty="0"/>
              <a:t> </a:t>
            </a:r>
            <a:r>
              <a:rPr lang="en-US" sz="1400" b="0" i="0" dirty="0">
                <a:solidFill>
                  <a:srgbClr val="000000"/>
                </a:solidFill>
                <a:effectLst/>
                <a:latin typeface="Georgia" panose="02040502050405020303" pitchFamily="18" charset="0"/>
              </a:rPr>
              <a:t>For more information about Title I schools, please visit </a:t>
            </a:r>
            <a:r>
              <a:rPr lang="en-US" sz="1400" b="0" i="0" dirty="0">
                <a:solidFill>
                  <a:srgbClr val="000000"/>
                </a:solidFill>
                <a:effectLst/>
                <a:latin typeface="Georgia" panose="02040502050405020303" pitchFamily="18" charset="0"/>
                <a:hlinkClick r:id="rId5"/>
              </a:rPr>
              <a:t>www.osceolaschools.net/specialprograms</a:t>
            </a:r>
            <a:r>
              <a:rPr lang="en-US" sz="1400" b="0" i="0" dirty="0">
                <a:solidFill>
                  <a:srgbClr val="000000"/>
                </a:solidFill>
                <a:effectLst/>
                <a:latin typeface="Georgia" panose="02040502050405020303" pitchFamily="18" charset="0"/>
              </a:rPr>
              <a:t> </a:t>
            </a:r>
          </a:p>
        </p:txBody>
      </p:sp>
    </p:spTree>
    <p:extLst>
      <p:ext uri="{BB962C8B-B14F-4D97-AF65-F5344CB8AC3E}">
        <p14:creationId xmlns:p14="http://schemas.microsoft.com/office/powerpoint/2010/main" val="19431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10" y="6378557"/>
            <a:ext cx="1096361" cy="1096361"/>
          </a:xfrm>
          <a:prstGeom prst="rect">
            <a:avLst/>
          </a:prstGeom>
        </p:spPr>
      </p:pic>
      <p:sp>
        <p:nvSpPr>
          <p:cNvPr id="3" name="Rectangle 2">
            <a:extLst>
              <a:ext uri="{FF2B5EF4-FFF2-40B4-BE49-F238E27FC236}">
                <a16:creationId xmlns:a16="http://schemas.microsoft.com/office/drawing/2014/main" id="{725429E2-F5C6-1F61-DC00-886C8F26A149}"/>
              </a:ext>
            </a:extLst>
          </p:cNvPr>
          <p:cNvSpPr/>
          <p:nvPr/>
        </p:nvSpPr>
        <p:spPr>
          <a:xfrm>
            <a:off x="1946528" y="838170"/>
            <a:ext cx="8112868" cy="1323439"/>
          </a:xfrm>
          <a:prstGeom prst="rect">
            <a:avLst/>
          </a:prstGeom>
        </p:spPr>
        <p:txBody>
          <a:bodyPr wrap="square">
            <a:spAutoFit/>
          </a:bodyPr>
          <a:lstStyle/>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We’re here to make GOOD </a:t>
            </a:r>
          </a:p>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THINGS happen for other people. </a:t>
            </a:r>
            <a:endParaRPr lang="en-US" sz="4000" dirty="0">
              <a:solidFill>
                <a:schemeClr val="accent1">
                  <a:lumMod val="50000"/>
                </a:schemeClr>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1F36D521-450C-AED6-281E-E44D78791C4A}"/>
              </a:ext>
            </a:extLst>
          </p:cNvPr>
          <p:cNvSpPr/>
          <p:nvPr/>
        </p:nvSpPr>
        <p:spPr>
          <a:xfrm>
            <a:off x="3048000" y="2554576"/>
            <a:ext cx="6238595" cy="1107996"/>
          </a:xfrm>
          <a:prstGeom prst="rect">
            <a:avLst/>
          </a:prstGeom>
        </p:spPr>
        <p:txBody>
          <a:bodyPr wrap="square">
            <a:spAutoFit/>
          </a:bodyPr>
          <a:lstStyle/>
          <a:p>
            <a:pPr algn="ctr"/>
            <a:r>
              <a:rPr lang="en-US" sz="6600" dirty="0">
                <a:solidFill>
                  <a:srgbClr val="C00000"/>
                </a:solidFill>
              </a:rPr>
              <a:t>Any questions?</a:t>
            </a:r>
          </a:p>
        </p:txBody>
      </p:sp>
      <p:pic>
        <p:nvPicPr>
          <p:cNvPr id="9" name="Picture 8">
            <a:extLst>
              <a:ext uri="{FF2B5EF4-FFF2-40B4-BE49-F238E27FC236}">
                <a16:creationId xmlns:a16="http://schemas.microsoft.com/office/drawing/2014/main" id="{E8085E99-BF64-2C3F-3DD9-9578F0175FEA}"/>
              </a:ext>
            </a:extLst>
          </p:cNvPr>
          <p:cNvPicPr>
            <a:picLocks noChangeAspect="1"/>
          </p:cNvPicPr>
          <p:nvPr/>
        </p:nvPicPr>
        <p:blipFill>
          <a:blip r:embed="rId3"/>
          <a:stretch>
            <a:fillRect/>
          </a:stretch>
        </p:blipFill>
        <p:spPr>
          <a:xfrm rot="335045">
            <a:off x="4851751" y="4177791"/>
            <a:ext cx="2631090" cy="2427705"/>
          </a:xfrm>
          <a:prstGeom prst="rect">
            <a:avLst/>
          </a:prstGeom>
        </p:spPr>
      </p:pic>
      <p:pic>
        <p:nvPicPr>
          <p:cNvPr id="2" name="Picture 1">
            <a:extLst>
              <a:ext uri="{FF2B5EF4-FFF2-40B4-BE49-F238E27FC236}">
                <a16:creationId xmlns:a16="http://schemas.microsoft.com/office/drawing/2014/main" id="{75303BB6-633C-B2F3-F919-11F6275F5D05}"/>
              </a:ext>
            </a:extLst>
          </p:cNvPr>
          <p:cNvPicPr>
            <a:picLocks noChangeAspect="1"/>
          </p:cNvPicPr>
          <p:nvPr/>
        </p:nvPicPr>
        <p:blipFill>
          <a:blip r:embed="rId4"/>
          <a:stretch>
            <a:fillRect/>
          </a:stretch>
        </p:blipFill>
        <p:spPr>
          <a:xfrm>
            <a:off x="9763810" y="0"/>
            <a:ext cx="3037790" cy="7772400"/>
          </a:xfrm>
          <a:prstGeom prst="rect">
            <a:avLst/>
          </a:prstGeom>
        </p:spPr>
      </p:pic>
    </p:spTree>
    <p:extLst>
      <p:ext uri="{BB962C8B-B14F-4D97-AF65-F5344CB8AC3E}">
        <p14:creationId xmlns:p14="http://schemas.microsoft.com/office/powerpoint/2010/main" val="400455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B0FC71-75AD-20A4-B66A-5CF51839C5C7}"/>
              </a:ext>
            </a:extLst>
          </p:cNvPr>
          <p:cNvPicPr>
            <a:picLocks noChangeAspect="1"/>
          </p:cNvPicPr>
          <p:nvPr/>
        </p:nvPicPr>
        <p:blipFill>
          <a:blip r:embed="rId2"/>
          <a:stretch>
            <a:fillRect/>
          </a:stretch>
        </p:blipFill>
        <p:spPr>
          <a:xfrm>
            <a:off x="8766048" y="0"/>
            <a:ext cx="403555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64" y="6292777"/>
            <a:ext cx="1282846" cy="1282846"/>
          </a:xfrm>
          <a:prstGeom prst="rect">
            <a:avLst/>
          </a:prstGeom>
        </p:spPr>
      </p:pic>
      <p:sp>
        <p:nvSpPr>
          <p:cNvPr id="9" name="Rectangle 8">
            <a:extLst>
              <a:ext uri="{FF2B5EF4-FFF2-40B4-BE49-F238E27FC236}">
                <a16:creationId xmlns:a16="http://schemas.microsoft.com/office/drawing/2014/main" id="{899D72B5-4151-64AB-A1A9-DB056C8ECA60}"/>
              </a:ext>
            </a:extLst>
          </p:cNvPr>
          <p:cNvSpPr/>
          <p:nvPr/>
        </p:nvSpPr>
        <p:spPr>
          <a:xfrm>
            <a:off x="457200" y="1846967"/>
            <a:ext cx="10134600" cy="4235262"/>
          </a:xfrm>
          <a:prstGeom prst="rect">
            <a:avLst/>
          </a:prstGeom>
        </p:spPr>
        <p:txBody>
          <a:bodyPr wrap="square">
            <a:spAutoFit/>
          </a:bodyPr>
          <a:lstStyle/>
          <a:p>
            <a:pPr lvl="0">
              <a:lnSpc>
                <a:spcPct val="120000"/>
              </a:lnSpc>
              <a:buFont typeface="Wingdings" panose="05000000000000000000" pitchFamily="2" charset="2"/>
              <a:buChar char="Ø"/>
            </a:pPr>
            <a:r>
              <a:rPr lang="en-US" dirty="0">
                <a:solidFill>
                  <a:schemeClr val="accent1">
                    <a:lumMod val="50000"/>
                  </a:schemeClr>
                </a:solidFill>
              </a:rPr>
              <a:t>The LEA Title I Plan is the District’s annual plan for district strategic initiatives to increase academic achievement. </a:t>
            </a:r>
          </a:p>
          <a:p>
            <a:pPr lvl="0">
              <a:lnSpc>
                <a:spcPct val="120000"/>
              </a:lnSpc>
              <a:buFont typeface="Wingdings" panose="05000000000000000000" pitchFamily="2" charset="2"/>
              <a:buChar char="Ø"/>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The LEA Title I Parent and Family Engagement Plan is a component of this plan.</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 Some items included are:</a:t>
            </a:r>
          </a:p>
          <a:p>
            <a:pPr marL="742950" lvl="1" indent="-285750">
              <a:lnSpc>
                <a:spcPct val="120000"/>
              </a:lnSpc>
              <a:buFont typeface="Arial" panose="020B0604020202020204" pitchFamily="34" charset="0"/>
              <a:buChar char="•"/>
            </a:pPr>
            <a:r>
              <a:rPr lang="en-US" sz="1600" dirty="0">
                <a:solidFill>
                  <a:schemeClr val="accent1">
                    <a:lumMod val="50000"/>
                  </a:schemeClr>
                </a:solidFill>
              </a:rPr>
              <a:t>Student academic assessments </a:t>
            </a:r>
          </a:p>
          <a:p>
            <a:pPr marL="742950" lvl="1" indent="-285750">
              <a:lnSpc>
                <a:spcPct val="120000"/>
              </a:lnSpc>
              <a:buFont typeface="Arial" panose="020B0604020202020204" pitchFamily="34" charset="0"/>
              <a:buChar char="•"/>
            </a:pPr>
            <a:r>
              <a:rPr lang="en-US" sz="1600" dirty="0">
                <a:solidFill>
                  <a:schemeClr val="accent1">
                    <a:lumMod val="50000"/>
                  </a:schemeClr>
                </a:solidFill>
              </a:rPr>
              <a:t>Staff Qualifications and Professional Development</a:t>
            </a:r>
          </a:p>
          <a:p>
            <a:pPr marL="742950" lvl="1" indent="-285750">
              <a:lnSpc>
                <a:spcPct val="120000"/>
              </a:lnSpc>
              <a:buFont typeface="Arial" panose="020B0604020202020204" pitchFamily="34" charset="0"/>
              <a:buChar char="•"/>
            </a:pPr>
            <a:r>
              <a:rPr lang="en-US" sz="1600" dirty="0">
                <a:solidFill>
                  <a:schemeClr val="accent1">
                    <a:lumMod val="50000"/>
                  </a:schemeClr>
                </a:solidFill>
              </a:rPr>
              <a:t>Parental Involvement Strategies, including the LEA Parent and Family Engagement Plan</a:t>
            </a:r>
          </a:p>
          <a:p>
            <a:pPr marL="742950" lvl="1" indent="-285750">
              <a:lnSpc>
                <a:spcPct val="120000"/>
              </a:lnSpc>
              <a:buFont typeface="Arial" panose="020B0604020202020204" pitchFamily="34" charset="0"/>
              <a:buChar char="•"/>
            </a:pPr>
            <a:r>
              <a:rPr lang="en-US" sz="1600" dirty="0">
                <a:solidFill>
                  <a:schemeClr val="accent1">
                    <a:lumMod val="50000"/>
                  </a:schemeClr>
                </a:solidFill>
              </a:rPr>
              <a:t>School improvement goals</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Title I parents/guardians have the right to be involved in the development of the LEA Title I Plan and the LEA Parent and Family Engagement Plan.</a:t>
            </a:r>
            <a:endParaRPr lang="en-US" dirty="0">
              <a:solidFill>
                <a:schemeClr val="accent1">
                  <a:lumMod val="50000"/>
                </a:schemeClr>
              </a:solidFill>
              <a:cs typeface="Aharoni" pitchFamily="2" charset="-79"/>
            </a:endParaRPr>
          </a:p>
        </p:txBody>
      </p:sp>
      <p:sp>
        <p:nvSpPr>
          <p:cNvPr id="10" name="Rectangle 9">
            <a:extLst>
              <a:ext uri="{FF2B5EF4-FFF2-40B4-BE49-F238E27FC236}">
                <a16:creationId xmlns:a16="http://schemas.microsoft.com/office/drawing/2014/main" id="{0D5B0B33-8D15-D226-889F-0C0A705DEED8}"/>
              </a:ext>
            </a:extLst>
          </p:cNvPr>
          <p:cNvSpPr/>
          <p:nvPr/>
        </p:nvSpPr>
        <p:spPr>
          <a:xfrm>
            <a:off x="381000" y="914400"/>
            <a:ext cx="6214237" cy="646331"/>
          </a:xfrm>
          <a:prstGeom prst="rect">
            <a:avLst/>
          </a:prstGeom>
        </p:spPr>
        <p:txBody>
          <a:bodyPr wrap="square">
            <a:spAutoFit/>
          </a:bodyPr>
          <a:lstStyle/>
          <a:p>
            <a:pPr algn="ctr"/>
            <a:r>
              <a:rPr lang="en-US" sz="3600" dirty="0">
                <a:solidFill>
                  <a:schemeClr val="accent1">
                    <a:lumMod val="50000"/>
                  </a:schemeClr>
                </a:solidFill>
              </a:rPr>
              <a:t>What is the LEA Title I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A74DF-DCD3-15E1-2771-06DE8763FA7B}"/>
              </a:ext>
            </a:extLst>
          </p:cNvPr>
          <p:cNvPicPr>
            <a:picLocks noChangeAspect="1"/>
          </p:cNvPicPr>
          <p:nvPr/>
        </p:nvPicPr>
        <p:blipFill rotWithShape="1">
          <a:blip r:embed="rId2"/>
          <a:srcRect t="5562"/>
          <a:stretch/>
        </p:blipFill>
        <p:spPr>
          <a:xfrm>
            <a:off x="0" y="4749745"/>
            <a:ext cx="3499407" cy="3022655"/>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6172200"/>
            <a:ext cx="1282846" cy="1282846"/>
          </a:xfrm>
          <a:prstGeom prst="rect">
            <a:avLst/>
          </a:prstGeom>
        </p:spPr>
      </p:pic>
      <p:sp>
        <p:nvSpPr>
          <p:cNvPr id="5" name="Rectangle 4">
            <a:extLst>
              <a:ext uri="{FF2B5EF4-FFF2-40B4-BE49-F238E27FC236}">
                <a16:creationId xmlns:a16="http://schemas.microsoft.com/office/drawing/2014/main" id="{0BCA43CE-1F93-E540-0B88-3224D5FF0984}"/>
              </a:ext>
            </a:extLst>
          </p:cNvPr>
          <p:cNvSpPr/>
          <p:nvPr/>
        </p:nvSpPr>
        <p:spPr>
          <a:xfrm>
            <a:off x="1371600" y="914400"/>
            <a:ext cx="8062982" cy="646331"/>
          </a:xfrm>
          <a:prstGeom prst="rect">
            <a:avLst/>
          </a:prstGeom>
        </p:spPr>
        <p:txBody>
          <a:bodyPr wrap="square">
            <a:spAutoFit/>
          </a:bodyPr>
          <a:lstStyle/>
          <a:p>
            <a:pPr algn="ctr"/>
            <a:r>
              <a:rPr lang="en-US" sz="3600" dirty="0">
                <a:solidFill>
                  <a:schemeClr val="tx2"/>
                </a:solidFill>
              </a:rPr>
              <a:t>What is a School-Wide Title I Plan?</a:t>
            </a:r>
          </a:p>
        </p:txBody>
      </p:sp>
      <p:sp>
        <p:nvSpPr>
          <p:cNvPr id="6" name="Rectangle 5">
            <a:extLst>
              <a:ext uri="{FF2B5EF4-FFF2-40B4-BE49-F238E27FC236}">
                <a16:creationId xmlns:a16="http://schemas.microsoft.com/office/drawing/2014/main" id="{DC7C71AB-936B-1CB4-821C-BC22A75D263A}"/>
              </a:ext>
            </a:extLst>
          </p:cNvPr>
          <p:cNvSpPr/>
          <p:nvPr/>
        </p:nvSpPr>
        <p:spPr>
          <a:xfrm>
            <a:off x="2286000" y="2057400"/>
            <a:ext cx="10134600" cy="2677656"/>
          </a:xfrm>
          <a:prstGeom prst="rect">
            <a:avLst/>
          </a:prstGeom>
        </p:spPr>
        <p:txBody>
          <a:bodyPr wrap="square">
            <a:spAutoFit/>
          </a:bodyPr>
          <a:lstStyle/>
          <a:p>
            <a:pPr marL="342900" indent="-342900">
              <a:lnSpc>
                <a:spcPct val="100000"/>
              </a:lnSpc>
              <a:buFont typeface="Wingdings" panose="05000000000000000000" pitchFamily="2" charset="2"/>
              <a:buChar char="Ø"/>
              <a:defRPr/>
            </a:pPr>
            <a:r>
              <a:rPr lang="en-US" sz="2400" dirty="0">
                <a:solidFill>
                  <a:schemeClr val="accent1">
                    <a:lumMod val="50000"/>
                  </a:schemeClr>
                </a:solidFill>
              </a:rPr>
              <a:t>Each school receiving Title I funds must have a plan.</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The school-wide plan components are included in the School Improvement Plan (SIP) </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Title I parents/guardians have the right to be involved in the development of </a:t>
            </a:r>
            <a:r>
              <a:rPr lang="en-US" sz="2400" b="1" dirty="0">
                <a:solidFill>
                  <a:srgbClr val="C00000"/>
                </a:solidFill>
              </a:rPr>
              <a:t>Poinciana High </a:t>
            </a:r>
            <a:r>
              <a:rPr lang="en-US" sz="2400" dirty="0">
                <a:solidFill>
                  <a:schemeClr val="accent1">
                    <a:lumMod val="50000"/>
                  </a:schemeClr>
                </a:solidFill>
              </a:rPr>
              <a:t>School Improvement Plan (SIP)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green and white logo&#10;&#10;Description automatically generated">
            <a:extLst>
              <a:ext uri="{FF2B5EF4-FFF2-40B4-BE49-F238E27FC236}">
                <a16:creationId xmlns:a16="http://schemas.microsoft.com/office/drawing/2014/main" id="{20B7943A-7742-98E0-9724-9F11CC96DD34}"/>
              </a:ext>
            </a:extLst>
          </p:cNvPr>
          <p:cNvPicPr>
            <a:picLocks noChangeAspect="1"/>
          </p:cNvPicPr>
          <p:nvPr/>
        </p:nvPicPr>
        <p:blipFill rotWithShape="1">
          <a:blip r:embed="rId2">
            <a:extLst>
              <a:ext uri="{28A0092B-C50C-407E-A947-70E740481C1C}">
                <a14:useLocalDpi xmlns:a14="http://schemas.microsoft.com/office/drawing/2010/main" val="0"/>
              </a:ext>
            </a:extLst>
          </a:blip>
          <a:srcRect l="23737" t="69929" r="908" b="9804"/>
          <a:stretch/>
        </p:blipFill>
        <p:spPr>
          <a:xfrm>
            <a:off x="0" y="6025922"/>
            <a:ext cx="12801600" cy="1746478"/>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613578"/>
            <a:ext cx="1070068" cy="1070068"/>
          </a:xfrm>
          <a:prstGeom prst="rect">
            <a:avLst/>
          </a:prstGeom>
        </p:spPr>
      </p:pic>
      <p:sp>
        <p:nvSpPr>
          <p:cNvPr id="5" name="Rectangle 4">
            <a:extLst>
              <a:ext uri="{FF2B5EF4-FFF2-40B4-BE49-F238E27FC236}">
                <a16:creationId xmlns:a16="http://schemas.microsoft.com/office/drawing/2014/main" id="{44BCD5E8-FD7E-E187-0CBD-E12CFA1B3867}"/>
              </a:ext>
            </a:extLst>
          </p:cNvPr>
          <p:cNvSpPr/>
          <p:nvPr/>
        </p:nvSpPr>
        <p:spPr>
          <a:xfrm>
            <a:off x="1402079" y="487882"/>
            <a:ext cx="9600618" cy="830997"/>
          </a:xfrm>
          <a:prstGeom prst="rect">
            <a:avLst/>
          </a:prstGeom>
        </p:spPr>
        <p:txBody>
          <a:bodyPr wrap="square">
            <a:spAutoFit/>
          </a:bodyPr>
          <a:lstStyle/>
          <a:p>
            <a:pPr algn="ctr"/>
            <a:r>
              <a:rPr lang="en-US" sz="4800" dirty="0">
                <a:solidFill>
                  <a:schemeClr val="accent1">
                    <a:lumMod val="50000"/>
                  </a:schemeClr>
                </a:solidFill>
              </a:rPr>
              <a:t>School Improvement Planning</a:t>
            </a:r>
          </a:p>
        </p:txBody>
      </p:sp>
      <p:sp>
        <p:nvSpPr>
          <p:cNvPr id="6" name="Rectangle 5">
            <a:extLst>
              <a:ext uri="{FF2B5EF4-FFF2-40B4-BE49-F238E27FC236}">
                <a16:creationId xmlns:a16="http://schemas.microsoft.com/office/drawing/2014/main" id="{5B762599-FA46-1B62-EBF8-E5A2FE98BC0E}"/>
              </a:ext>
            </a:extLst>
          </p:cNvPr>
          <p:cNvSpPr/>
          <p:nvPr/>
        </p:nvSpPr>
        <p:spPr>
          <a:xfrm>
            <a:off x="1752600" y="1981200"/>
            <a:ext cx="9780229" cy="4490396"/>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Our school has identified the following areas of focus for 2024-2025:</a:t>
            </a:r>
          </a:p>
          <a:p>
            <a:pPr>
              <a:lnSpc>
                <a:spcPct val="120000"/>
              </a:lnSpc>
            </a:pPr>
            <a:r>
              <a:rPr lang="en-US" sz="2000" dirty="0">
                <a:solidFill>
                  <a:srgbClr val="002060"/>
                </a:solidFill>
              </a:rPr>
              <a:t>	</a:t>
            </a:r>
            <a:r>
              <a:rPr lang="en-US" sz="2000" b="1" dirty="0">
                <a:solidFill>
                  <a:srgbClr val="FF0000"/>
                </a:solidFill>
              </a:rPr>
              <a:t>1. ESSA Subgroups - SWD</a:t>
            </a:r>
          </a:p>
          <a:p>
            <a:pPr>
              <a:lnSpc>
                <a:spcPct val="120000"/>
              </a:lnSpc>
            </a:pPr>
            <a:r>
              <a:rPr lang="en-US" sz="2000" b="1" dirty="0">
                <a:solidFill>
                  <a:srgbClr val="FF0000"/>
                </a:solidFill>
              </a:rPr>
              <a:t>	2. Instructional Math</a:t>
            </a:r>
          </a:p>
          <a:p>
            <a:pPr>
              <a:lnSpc>
                <a:spcPct val="120000"/>
              </a:lnSpc>
            </a:pPr>
            <a:r>
              <a:rPr lang="en-US" sz="2000" b="1" dirty="0">
                <a:solidFill>
                  <a:srgbClr val="FF0000"/>
                </a:solidFill>
              </a:rPr>
              <a:t>	3. Graduation / Acceleration</a:t>
            </a:r>
          </a:p>
          <a:p>
            <a:pPr>
              <a:lnSpc>
                <a:spcPct val="120000"/>
              </a:lnSpc>
            </a:pPr>
            <a:r>
              <a:rPr lang="en-US" sz="2000" b="1" dirty="0">
                <a:solidFill>
                  <a:srgbClr val="FF0000"/>
                </a:solidFill>
              </a:rPr>
              <a:t>	4.  Instructional ELA</a:t>
            </a:r>
          </a:p>
          <a:p>
            <a:pPr>
              <a:lnSpc>
                <a:spcPct val="120000"/>
              </a:lnSpc>
            </a:pPr>
            <a:r>
              <a:rPr lang="en-US" sz="2000" b="1" dirty="0">
                <a:solidFill>
                  <a:srgbClr val="FF0000"/>
                </a:solidFill>
              </a:rPr>
              <a:t>	5.  Instructional Social Studies</a:t>
            </a:r>
          </a:p>
          <a:p>
            <a:pPr>
              <a:lnSpc>
                <a:spcPct val="120000"/>
              </a:lnSpc>
            </a:pPr>
            <a:r>
              <a:rPr lang="en-US" sz="2000" b="1" dirty="0">
                <a:solidFill>
                  <a:srgbClr val="FF0000"/>
                </a:solidFill>
              </a:rPr>
              <a:t>	6.  Instructional Science</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Please visit our monthly School Advisory Committee (SAC) meetings, where we discuss our progress and how we can raise achievement. </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During the months of September, December, and March, we will review, discuss, and solicit feedback regarding the school’s Title I and Parent &amp; Family Engagement plans.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ue and green border with a white background&#10;&#10;Description automatically generated">
            <a:extLst>
              <a:ext uri="{FF2B5EF4-FFF2-40B4-BE49-F238E27FC236}">
                <a16:creationId xmlns:a16="http://schemas.microsoft.com/office/drawing/2014/main" id="{FC9D6BFA-F543-9A54-F259-010AD3AFED36}"/>
              </a:ext>
            </a:extLst>
          </p:cNvPr>
          <p:cNvPicPr>
            <a:picLocks noChangeAspect="1"/>
          </p:cNvPicPr>
          <p:nvPr/>
        </p:nvPicPr>
        <p:blipFill rotWithShape="1">
          <a:blip r:embed="rId2">
            <a:extLst>
              <a:ext uri="{28A0092B-C50C-407E-A947-70E740481C1C}">
                <a14:useLocalDpi xmlns:a14="http://schemas.microsoft.com/office/drawing/2010/main" val="0"/>
              </a:ext>
            </a:extLst>
          </a:blip>
          <a:srcRect r="80357"/>
          <a:stretch/>
        </p:blipFill>
        <p:spPr>
          <a:xfrm>
            <a:off x="0" y="0"/>
            <a:ext cx="2514600"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400800"/>
            <a:ext cx="1282846" cy="1282846"/>
          </a:xfrm>
          <a:prstGeom prst="rect">
            <a:avLst/>
          </a:prstGeom>
        </p:spPr>
      </p:pic>
      <p:sp>
        <p:nvSpPr>
          <p:cNvPr id="8" name="Rectangle 7">
            <a:extLst>
              <a:ext uri="{FF2B5EF4-FFF2-40B4-BE49-F238E27FC236}">
                <a16:creationId xmlns:a16="http://schemas.microsoft.com/office/drawing/2014/main" id="{43C26BD6-F896-32C5-E5B0-D2BEF07A8D44}"/>
              </a:ext>
            </a:extLst>
          </p:cNvPr>
          <p:cNvSpPr/>
          <p:nvPr/>
        </p:nvSpPr>
        <p:spPr>
          <a:xfrm>
            <a:off x="3429000" y="914400"/>
            <a:ext cx="7138622" cy="707886"/>
          </a:xfrm>
          <a:prstGeom prst="rect">
            <a:avLst/>
          </a:prstGeom>
        </p:spPr>
        <p:txBody>
          <a:bodyPr wrap="none">
            <a:spAutoFit/>
          </a:bodyPr>
          <a:lstStyle/>
          <a:p>
            <a:pPr algn="ctr"/>
            <a:r>
              <a:rPr lang="en-US" sz="4000" b="1" dirty="0">
                <a:solidFill>
                  <a:schemeClr val="accent1">
                    <a:lumMod val="50000"/>
                  </a:schemeClr>
                </a:solidFill>
              </a:rPr>
              <a:t>School Improvement Plan Scores</a:t>
            </a:r>
            <a:endParaRPr lang="en-US" sz="4000" dirty="0">
              <a:solidFill>
                <a:schemeClr val="accent1">
                  <a:lumMod val="50000"/>
                </a:schemeClr>
              </a:solidFill>
            </a:endParaRPr>
          </a:p>
        </p:txBody>
      </p:sp>
      <p:sp>
        <p:nvSpPr>
          <p:cNvPr id="9" name="Rectangle 8">
            <a:extLst>
              <a:ext uri="{FF2B5EF4-FFF2-40B4-BE49-F238E27FC236}">
                <a16:creationId xmlns:a16="http://schemas.microsoft.com/office/drawing/2014/main" id="{325331D0-E65A-0238-E5DD-3E8A34601D7D}"/>
              </a:ext>
            </a:extLst>
          </p:cNvPr>
          <p:cNvSpPr/>
          <p:nvPr/>
        </p:nvSpPr>
        <p:spPr>
          <a:xfrm>
            <a:off x="3200400" y="1976767"/>
            <a:ext cx="8003816" cy="3164200"/>
          </a:xfrm>
          <a:prstGeom prst="rect">
            <a:avLst/>
          </a:prstGeom>
        </p:spPr>
        <p:txBody>
          <a:bodyPr wrap="square" lIns="91440" tIns="45720" rIns="91440" bIns="45720" anchor="t">
            <a:spAutoFit/>
          </a:bodyPr>
          <a:lstStyle/>
          <a:p>
            <a:pPr algn="ctr">
              <a:lnSpc>
                <a:spcPct val="120000"/>
              </a:lnSpc>
            </a:pPr>
            <a:r>
              <a:rPr lang="en-US" b="1" dirty="0">
                <a:solidFill>
                  <a:schemeClr val="accent1">
                    <a:lumMod val="50000"/>
                  </a:schemeClr>
                </a:solidFill>
              </a:rPr>
              <a:t>Student scores for the 2023-2024 Florida Standards Assessment (FSA) </a:t>
            </a:r>
          </a:p>
          <a:p>
            <a:pPr algn="ctr">
              <a:lnSpc>
                <a:spcPct val="120000"/>
              </a:lnSpc>
            </a:pPr>
            <a:r>
              <a:rPr lang="en-US" b="1" dirty="0">
                <a:solidFill>
                  <a:schemeClr val="accent1">
                    <a:lumMod val="50000"/>
                  </a:schemeClr>
                </a:solidFill>
              </a:rPr>
              <a:t>and/or End-of-Course (EOC) are listed below:</a:t>
            </a:r>
          </a:p>
          <a:p>
            <a:pPr algn="ctr">
              <a:lnSpc>
                <a:spcPct val="120000"/>
              </a:lnSpc>
            </a:pPr>
            <a:r>
              <a:rPr lang="en-US" sz="1200" b="1" dirty="0">
                <a:solidFill>
                  <a:srgbClr val="FF0000"/>
                </a:solidFill>
              </a:rPr>
              <a:t>ELA 44%</a:t>
            </a:r>
          </a:p>
          <a:p>
            <a:pPr algn="ctr">
              <a:lnSpc>
                <a:spcPct val="120000"/>
              </a:lnSpc>
            </a:pPr>
            <a:r>
              <a:rPr lang="en-US" sz="1200" b="1" dirty="0">
                <a:solidFill>
                  <a:srgbClr val="FF0000"/>
                </a:solidFill>
              </a:rPr>
              <a:t>Math 32%</a:t>
            </a:r>
          </a:p>
          <a:p>
            <a:pPr algn="ctr">
              <a:lnSpc>
                <a:spcPct val="120000"/>
              </a:lnSpc>
            </a:pPr>
            <a:r>
              <a:rPr lang="en-US" sz="1200" b="1" dirty="0">
                <a:solidFill>
                  <a:srgbClr val="FF0000"/>
                </a:solidFill>
              </a:rPr>
              <a:t>Science 66%</a:t>
            </a:r>
          </a:p>
          <a:p>
            <a:pPr algn="ctr">
              <a:lnSpc>
                <a:spcPct val="120000"/>
              </a:lnSpc>
            </a:pPr>
            <a:r>
              <a:rPr lang="en-US" sz="1200" b="1" dirty="0">
                <a:solidFill>
                  <a:srgbClr val="FF0000"/>
                </a:solidFill>
              </a:rPr>
              <a:t>Social Studies 60%</a:t>
            </a:r>
            <a:endParaRPr lang="en-US" sz="1400" b="1" dirty="0">
              <a:solidFill>
                <a:srgbClr val="FF0000"/>
              </a:solidFill>
            </a:endParaRPr>
          </a:p>
          <a:p>
            <a:pPr algn="ctr" fontAlgn="auto">
              <a:lnSpc>
                <a:spcPct val="120000"/>
              </a:lnSpc>
              <a:spcBef>
                <a:spcPts val="0"/>
              </a:spcBef>
              <a:spcAft>
                <a:spcPts val="0"/>
              </a:spcAft>
            </a:pPr>
            <a:r>
              <a:rPr lang="en-US" b="1" dirty="0">
                <a:solidFill>
                  <a:schemeClr val="accent1">
                    <a:lumMod val="50000"/>
                  </a:schemeClr>
                </a:solidFill>
              </a:rPr>
              <a:t>Our school’s 2024-2025 School Improvement Plan can be accessed at: </a:t>
            </a:r>
          </a:p>
          <a:p>
            <a:pPr algn="ctr" fontAlgn="auto">
              <a:lnSpc>
                <a:spcPct val="120000"/>
              </a:lnSpc>
              <a:spcBef>
                <a:spcPts val="0"/>
              </a:spcBef>
              <a:spcAft>
                <a:spcPts val="0"/>
              </a:spcAft>
            </a:pPr>
            <a:r>
              <a:rPr lang="en-US" b="1" dirty="0">
                <a:solidFill>
                  <a:srgbClr val="00B0F0"/>
                </a:solidFill>
                <a:hlinkClick r:id="rId4">
                  <a:extLst>
                    <a:ext uri="{A12FA001-AC4F-418D-AE19-62706E023703}">
                      <ahyp:hlinkClr xmlns:ahyp="http://schemas.microsoft.com/office/drawing/2018/hyperlinkcolor" val="tx"/>
                    </a:ext>
                  </a:extLst>
                </a:hlinkClick>
              </a:rPr>
              <a:t>https://www.floridacims.org/districts/osceola</a:t>
            </a:r>
            <a:r>
              <a:rPr lang="en-US" b="1" dirty="0">
                <a:solidFill>
                  <a:srgbClr val="00B0F0"/>
                </a:solidFill>
              </a:rPr>
              <a:t> </a:t>
            </a:r>
          </a:p>
          <a:p>
            <a:pPr algn="ctr">
              <a:lnSpc>
                <a:spcPct val="120000"/>
              </a:lnSpc>
            </a:pPr>
            <a:endParaRPr lang="en-US" sz="1200" b="1" dirty="0">
              <a:solidFill>
                <a:schemeClr val="bg1"/>
              </a:solidFill>
            </a:endParaRPr>
          </a:p>
          <a:p>
            <a:pPr algn="ctr" fontAlgn="auto">
              <a:lnSpc>
                <a:spcPct val="120000"/>
              </a:lnSpc>
              <a:spcBef>
                <a:spcPts val="0"/>
              </a:spcBef>
              <a:spcAft>
                <a:spcPts val="0"/>
              </a:spcAft>
            </a:pPr>
            <a:r>
              <a:rPr lang="en-US" b="1" dirty="0">
                <a:solidFill>
                  <a:schemeClr val="accent1">
                    <a:lumMod val="50000"/>
                  </a:schemeClr>
                </a:solidFill>
              </a:rPr>
              <a:t>Each school year, we use the previous year’s scores to determine </a:t>
            </a:r>
          </a:p>
          <a:p>
            <a:pPr algn="ctr" fontAlgn="auto">
              <a:lnSpc>
                <a:spcPct val="120000"/>
              </a:lnSpc>
              <a:spcBef>
                <a:spcPts val="0"/>
              </a:spcBef>
              <a:spcAft>
                <a:spcPts val="0"/>
              </a:spcAft>
            </a:pPr>
            <a:r>
              <a:rPr lang="en-US" b="1" dirty="0">
                <a:solidFill>
                  <a:schemeClr val="accent1">
                    <a:lumMod val="50000"/>
                  </a:schemeClr>
                </a:solidFill>
              </a:rPr>
              <a:t>our school improvement goals for the next year.</a:t>
            </a:r>
          </a:p>
        </p:txBody>
      </p:sp>
    </p:spTree>
    <p:extLst>
      <p:ext uri="{BB962C8B-B14F-4D97-AF65-F5344CB8AC3E}">
        <p14:creationId xmlns:p14="http://schemas.microsoft.com/office/powerpoint/2010/main" val="207924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een and blue rectangle&#10;&#10;Description automatically generated">
            <a:extLst>
              <a:ext uri="{FF2B5EF4-FFF2-40B4-BE49-F238E27FC236}">
                <a16:creationId xmlns:a16="http://schemas.microsoft.com/office/drawing/2014/main" id="{1C10D1DA-3AD3-9FB5-63C6-8272530DFEDA}"/>
              </a:ext>
            </a:extLst>
          </p:cNvPr>
          <p:cNvPicPr>
            <a:picLocks noChangeAspect="1"/>
          </p:cNvPicPr>
          <p:nvPr/>
        </p:nvPicPr>
        <p:blipFill rotWithShape="1">
          <a:blip r:embed="rId2">
            <a:extLst>
              <a:ext uri="{28A0092B-C50C-407E-A947-70E740481C1C}">
                <a14:useLocalDpi xmlns:a14="http://schemas.microsoft.com/office/drawing/2010/main" val="0"/>
              </a:ext>
            </a:extLst>
          </a:blip>
          <a:srcRect l="2907" t="74734" r="1744" b="980"/>
          <a:stretch/>
        </p:blipFill>
        <p:spPr>
          <a:xfrm>
            <a:off x="0" y="5946044"/>
            <a:ext cx="12801600" cy="1887557"/>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0" y="6248400"/>
            <a:ext cx="1282846" cy="1282846"/>
          </a:xfrm>
          <a:prstGeom prst="rect">
            <a:avLst/>
          </a:prstGeom>
        </p:spPr>
      </p:pic>
      <p:sp>
        <p:nvSpPr>
          <p:cNvPr id="3" name="Rectangle 2">
            <a:extLst>
              <a:ext uri="{FF2B5EF4-FFF2-40B4-BE49-F238E27FC236}">
                <a16:creationId xmlns:a16="http://schemas.microsoft.com/office/drawing/2014/main" id="{EE63069C-5ADB-01F2-B7BA-52282D61D9DC}"/>
              </a:ext>
            </a:extLst>
          </p:cNvPr>
          <p:cNvSpPr/>
          <p:nvPr/>
        </p:nvSpPr>
        <p:spPr>
          <a:xfrm>
            <a:off x="3276600" y="450275"/>
            <a:ext cx="6629400" cy="1200329"/>
          </a:xfrm>
          <a:prstGeom prst="rect">
            <a:avLst/>
          </a:prstGeom>
        </p:spPr>
        <p:txBody>
          <a:bodyPr wrap="square">
            <a:spAutoFit/>
          </a:bodyPr>
          <a:lstStyle/>
          <a:p>
            <a:pPr lvl="0" algn="ctr"/>
            <a:r>
              <a:rPr lang="en-US" sz="3600" dirty="0">
                <a:solidFill>
                  <a:schemeClr val="accent1">
                    <a:lumMod val="50000"/>
                  </a:schemeClr>
                </a:solidFill>
              </a:rPr>
              <a:t>How does </a:t>
            </a:r>
            <a:r>
              <a:rPr lang="en-US" sz="3600" dirty="0">
                <a:solidFill>
                  <a:srgbClr val="FF0000"/>
                </a:solidFill>
              </a:rPr>
              <a:t>Poinciana High </a:t>
            </a:r>
            <a:r>
              <a:rPr lang="en-US" sz="3600" dirty="0">
                <a:solidFill>
                  <a:schemeClr val="accent1">
                    <a:lumMod val="50000"/>
                  </a:schemeClr>
                </a:solidFill>
              </a:rPr>
              <a:t>use Title I and SIP funds?</a:t>
            </a:r>
          </a:p>
        </p:txBody>
      </p:sp>
      <p:sp>
        <p:nvSpPr>
          <p:cNvPr id="4" name="Rectangle 3">
            <a:extLst>
              <a:ext uri="{FF2B5EF4-FFF2-40B4-BE49-F238E27FC236}">
                <a16:creationId xmlns:a16="http://schemas.microsoft.com/office/drawing/2014/main" id="{C95E5F84-8B7E-DC4B-FE55-34A488DA3446}"/>
              </a:ext>
            </a:extLst>
          </p:cNvPr>
          <p:cNvSpPr/>
          <p:nvPr/>
        </p:nvSpPr>
        <p:spPr>
          <a:xfrm>
            <a:off x="2667000" y="2116485"/>
            <a:ext cx="8610600" cy="2862322"/>
          </a:xfrm>
          <a:prstGeom prst="rect">
            <a:avLst/>
          </a:prstGeom>
        </p:spPr>
        <p:txBody>
          <a:bodyPr wrap="square">
            <a:spAutoFit/>
          </a:bodyPr>
          <a:lstStyle/>
          <a:p>
            <a:pPr marL="342900" lvl="0" indent="-342900">
              <a:spcBef>
                <a:spcPct val="20000"/>
              </a:spcBef>
              <a:buFont typeface="Wingdings" panose="05000000000000000000" pitchFamily="2" charset="2"/>
              <a:buChar char="Ø"/>
              <a:defRPr/>
            </a:pPr>
            <a:r>
              <a:rPr lang="en-US" sz="2000" dirty="0">
                <a:solidFill>
                  <a:schemeClr val="accent1">
                    <a:lumMod val="50000"/>
                  </a:schemeClr>
                </a:solidFill>
              </a:rPr>
              <a:t>Federal Title I funds must </a:t>
            </a:r>
            <a:r>
              <a:rPr lang="en-US" sz="2000" b="1" u="sng" dirty="0">
                <a:solidFill>
                  <a:schemeClr val="accent1">
                    <a:lumMod val="50000"/>
                  </a:schemeClr>
                </a:solidFill>
              </a:rPr>
              <a:t>supplement</a:t>
            </a:r>
            <a:r>
              <a:rPr lang="en-US" sz="2000" b="1" dirty="0">
                <a:solidFill>
                  <a:schemeClr val="accent1">
                    <a:lumMod val="50000"/>
                  </a:schemeClr>
                </a:solidFill>
              </a:rPr>
              <a:t> </a:t>
            </a:r>
            <a:r>
              <a:rPr lang="en-US" sz="2000" dirty="0">
                <a:solidFill>
                  <a:schemeClr val="accent1">
                    <a:lumMod val="50000"/>
                  </a:schemeClr>
                </a:solidFill>
              </a:rPr>
              <a:t>the school’s existing programs. At our school we use Title I funds </a:t>
            </a:r>
            <a:r>
              <a:rPr lang="en-US" sz="2000">
                <a:solidFill>
                  <a:schemeClr val="accent1">
                    <a:lumMod val="50000"/>
                  </a:schemeClr>
                </a:solidFill>
              </a:rPr>
              <a:t>to:</a:t>
            </a:r>
            <a:endParaRPr lang="en-US" sz="2000" dirty="0">
              <a:solidFill>
                <a:schemeClr val="accent1">
                  <a:lumMod val="50000"/>
                </a:schemeClr>
              </a:solidFill>
            </a:endParaRPr>
          </a:p>
          <a:p>
            <a:pPr marL="182880" lvl="0" indent="-342900">
              <a:buFont typeface="Wingdings" panose="05000000000000000000" pitchFamily="2" charset="2"/>
              <a:buChar char="Ø"/>
              <a:defRPr/>
            </a:pPr>
            <a:r>
              <a:rPr lang="en-US" sz="2000" dirty="0">
                <a:solidFill>
                  <a:schemeClr val="accent1">
                    <a:lumMod val="50000"/>
                  </a:schemeClr>
                </a:solidFill>
              </a:rPr>
              <a:t>Add academic coaches to our staff</a:t>
            </a:r>
          </a:p>
          <a:p>
            <a:pPr marL="182880" lvl="0" indent="-342900">
              <a:buFont typeface="Wingdings" panose="05000000000000000000" pitchFamily="2" charset="2"/>
              <a:buChar char="Ø"/>
              <a:defRPr/>
            </a:pPr>
            <a:r>
              <a:rPr lang="en-US" sz="2000" dirty="0">
                <a:solidFill>
                  <a:schemeClr val="accent1">
                    <a:lumMod val="50000"/>
                  </a:schemeClr>
                </a:solidFill>
              </a:rPr>
              <a:t>Add paraprofessionals to the classroom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classroom materials and supplies</a:t>
            </a:r>
          </a:p>
          <a:p>
            <a:pPr marL="182880" lvl="0" indent="-342900">
              <a:buFont typeface="Wingdings" panose="05000000000000000000" pitchFamily="2" charset="2"/>
              <a:buChar char="Ø"/>
              <a:defRPr/>
            </a:pPr>
            <a:r>
              <a:rPr lang="en-US" sz="2000" dirty="0">
                <a:solidFill>
                  <a:schemeClr val="accent1">
                    <a:lumMod val="50000"/>
                  </a:schemeClr>
                </a:solidFill>
              </a:rPr>
              <a:t>Provide tutoring</a:t>
            </a:r>
          </a:p>
          <a:p>
            <a:pPr marL="182880" lvl="0" indent="-342900">
              <a:buFont typeface="Wingdings" panose="05000000000000000000" pitchFamily="2" charset="2"/>
              <a:buChar char="Ø"/>
              <a:defRPr/>
            </a:pPr>
            <a:r>
              <a:rPr lang="en-US" sz="2000" dirty="0">
                <a:solidFill>
                  <a:schemeClr val="accent1">
                    <a:lumMod val="50000"/>
                  </a:schemeClr>
                </a:solidFill>
              </a:rPr>
              <a:t>Provide professional development for teachers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software and technology equipment</a:t>
            </a:r>
          </a:p>
          <a:p>
            <a:pPr marL="182880" lvl="1" indent="-342900">
              <a:spcAft>
                <a:spcPts val="400"/>
              </a:spcAft>
              <a:buFont typeface="Wingdings" panose="05000000000000000000" pitchFamily="2" charset="2"/>
              <a:buChar char="Ø"/>
              <a:defRPr/>
            </a:pPr>
            <a:r>
              <a:rPr lang="en-US" sz="2000" dirty="0">
                <a:solidFill>
                  <a:schemeClr val="accent1">
                    <a:lumMod val="50000"/>
                  </a:schemeClr>
                </a:solidFill>
              </a:rPr>
              <a:t>Conduct parental educational meetings/trainings/activities</a:t>
            </a:r>
          </a:p>
        </p:txBody>
      </p:sp>
    </p:spTree>
    <p:extLst>
      <p:ext uri="{BB962C8B-B14F-4D97-AF65-F5344CB8AC3E}">
        <p14:creationId xmlns:p14="http://schemas.microsoft.com/office/powerpoint/2010/main" val="10365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family posing for a picture&#10;&#10;Description automatically generated">
            <a:extLst>
              <a:ext uri="{FF2B5EF4-FFF2-40B4-BE49-F238E27FC236}">
                <a16:creationId xmlns:a16="http://schemas.microsoft.com/office/drawing/2014/main" id="{38F6A941-7ACA-A21C-ECCF-AC071D069C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57" r="1190" b="2122"/>
          <a:stretch/>
        </p:blipFill>
        <p:spPr>
          <a:xfrm>
            <a:off x="8763001" y="0"/>
            <a:ext cx="4038599"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324600"/>
            <a:ext cx="1282846" cy="1282846"/>
          </a:xfrm>
          <a:prstGeom prst="rect">
            <a:avLst/>
          </a:prstGeom>
        </p:spPr>
      </p:pic>
      <p:sp>
        <p:nvSpPr>
          <p:cNvPr id="3" name="Rectangle 2">
            <a:extLst>
              <a:ext uri="{FF2B5EF4-FFF2-40B4-BE49-F238E27FC236}">
                <a16:creationId xmlns:a16="http://schemas.microsoft.com/office/drawing/2014/main" id="{F645840D-6A56-F703-7137-463650F2B0B4}"/>
              </a:ext>
            </a:extLst>
          </p:cNvPr>
          <p:cNvSpPr/>
          <p:nvPr/>
        </p:nvSpPr>
        <p:spPr>
          <a:xfrm>
            <a:off x="804840" y="669466"/>
            <a:ext cx="7324087" cy="1077218"/>
          </a:xfrm>
          <a:prstGeom prst="rect">
            <a:avLst/>
          </a:prstGeom>
        </p:spPr>
        <p:txBody>
          <a:bodyPr wrap="square">
            <a:spAutoFit/>
          </a:bodyPr>
          <a:lstStyle/>
          <a:p>
            <a:pPr lvl="0" algn="l"/>
            <a:r>
              <a:rPr lang="en-US" sz="3200" dirty="0">
                <a:solidFill>
                  <a:schemeClr val="accent1">
                    <a:lumMod val="50000"/>
                  </a:schemeClr>
                </a:solidFill>
              </a:rPr>
              <a:t>What is the 1% set-aside </a:t>
            </a:r>
          </a:p>
          <a:p>
            <a:pPr lvl="0" algn="l"/>
            <a:r>
              <a:rPr lang="en-US" sz="3200" dirty="0">
                <a:solidFill>
                  <a:schemeClr val="accent1">
                    <a:lumMod val="50000"/>
                  </a:schemeClr>
                </a:solidFill>
              </a:rPr>
              <a:t>and how are parents involved?</a:t>
            </a:r>
          </a:p>
        </p:txBody>
      </p:sp>
      <p:sp>
        <p:nvSpPr>
          <p:cNvPr id="4" name="Rectangle 3">
            <a:extLst>
              <a:ext uri="{FF2B5EF4-FFF2-40B4-BE49-F238E27FC236}">
                <a16:creationId xmlns:a16="http://schemas.microsoft.com/office/drawing/2014/main" id="{622F95F8-6280-9097-26C7-8C86A8762F5C}"/>
              </a:ext>
            </a:extLst>
          </p:cNvPr>
          <p:cNvSpPr/>
          <p:nvPr/>
        </p:nvSpPr>
        <p:spPr>
          <a:xfrm>
            <a:off x="990600" y="2045568"/>
            <a:ext cx="10287000" cy="3681264"/>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defRPr/>
            </a:pPr>
            <a:r>
              <a:rPr lang="en-US" dirty="0">
                <a:solidFill>
                  <a:schemeClr val="accent1">
                    <a:lumMod val="50000"/>
                  </a:schemeClr>
                </a:solidFill>
              </a:rPr>
              <a:t> For the 2024-2025 school year, the Title I allocation for The School District of Osceola County is $22,086,807.00  Federal law requires the LEA to set aside 1% for parent and family engagement.</a:t>
            </a:r>
          </a:p>
          <a:p>
            <a:pPr lvl="0">
              <a:lnSpc>
                <a:spcPct val="120000"/>
              </a:lnSpc>
              <a:buFont typeface="Wingdings" panose="05000000000000000000" pitchFamily="2" charset="2"/>
              <a:buChar char="Ø"/>
              <a:defRPr/>
            </a:pPr>
            <a:endParaRPr lang="en-US" sz="1600" dirty="0">
              <a:solidFill>
                <a:schemeClr val="accent1">
                  <a:lumMod val="50000"/>
                </a:schemeClr>
              </a:solidFill>
            </a:endParaRPr>
          </a:p>
          <a:p>
            <a:pPr>
              <a:lnSpc>
                <a:spcPct val="120000"/>
              </a:lnSpc>
              <a:buFont typeface="Wingdings" panose="05000000000000000000" pitchFamily="2" charset="2"/>
              <a:buChar char="Ø"/>
              <a:defRPr/>
            </a:pPr>
            <a:r>
              <a:rPr lang="en-US" dirty="0">
                <a:solidFill>
                  <a:schemeClr val="accent1">
                    <a:lumMod val="50000"/>
                  </a:schemeClr>
                </a:solidFill>
              </a:rPr>
              <a:t> 90% of the 1% amount must be allocated to all District Title I schools to implement school-level parent and family engagement. Our school received </a:t>
            </a:r>
            <a:r>
              <a:rPr lang="en-US" b="1" dirty="0">
                <a:solidFill>
                  <a:srgbClr val="FF0000"/>
                </a:solidFill>
              </a:rPr>
              <a:t>$ 11,064.73</a:t>
            </a:r>
            <a:endParaRPr lang="en-US" b="1" dirty="0">
              <a:solidFill>
                <a:srgbClr val="FF0000"/>
              </a:solidFill>
              <a:cs typeface="Calibri"/>
            </a:endParaRP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The School District of Osceola County (LEA), will use the remaining 10% of the 1% for parent and family engagement, as well as parent and family events and training.</a:t>
            </a: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Title I parents/guardians have the right and are encouraged to be involved in how this money is spent at the LEA and school level.</a:t>
            </a:r>
          </a:p>
        </p:txBody>
      </p:sp>
    </p:spTree>
    <p:extLst>
      <p:ext uri="{BB962C8B-B14F-4D97-AF65-F5344CB8AC3E}">
        <p14:creationId xmlns:p14="http://schemas.microsoft.com/office/powerpoint/2010/main" val="17644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people standing together&#10;&#10;Description automatically generated">
            <a:extLst>
              <a:ext uri="{FF2B5EF4-FFF2-40B4-BE49-F238E27FC236}">
                <a16:creationId xmlns:a16="http://schemas.microsoft.com/office/drawing/2014/main" id="{7AD7F1D3-5A0D-0B9A-3F1F-673CBA5F7206}"/>
              </a:ext>
            </a:extLst>
          </p:cNvPr>
          <p:cNvPicPr>
            <a:picLocks noChangeAspect="1"/>
          </p:cNvPicPr>
          <p:nvPr/>
        </p:nvPicPr>
        <p:blipFill rotWithShape="1">
          <a:blip r:embed="rId2">
            <a:extLst>
              <a:ext uri="{28A0092B-C50C-407E-A947-70E740481C1C}">
                <a14:useLocalDpi xmlns:a14="http://schemas.microsoft.com/office/drawing/2010/main" val="0"/>
              </a:ext>
            </a:extLst>
          </a:blip>
          <a:srcRect l="853" t="59804" r="62499"/>
          <a:stretch/>
        </p:blipFill>
        <p:spPr>
          <a:xfrm>
            <a:off x="6427" y="4572000"/>
            <a:ext cx="3270173" cy="3200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6096000"/>
            <a:ext cx="1282846" cy="1282846"/>
          </a:xfrm>
          <a:prstGeom prst="rect">
            <a:avLst/>
          </a:prstGeom>
        </p:spPr>
      </p:pic>
      <p:sp>
        <p:nvSpPr>
          <p:cNvPr id="7" name="Rectangle 6">
            <a:extLst>
              <a:ext uri="{FF2B5EF4-FFF2-40B4-BE49-F238E27FC236}">
                <a16:creationId xmlns:a16="http://schemas.microsoft.com/office/drawing/2014/main" id="{7A1C5F06-3086-7D57-15BB-770950352733}"/>
              </a:ext>
            </a:extLst>
          </p:cNvPr>
          <p:cNvSpPr/>
          <p:nvPr/>
        </p:nvSpPr>
        <p:spPr>
          <a:xfrm>
            <a:off x="1487793" y="253057"/>
            <a:ext cx="9341788" cy="646331"/>
          </a:xfrm>
          <a:prstGeom prst="rect">
            <a:avLst/>
          </a:prstGeom>
        </p:spPr>
        <p:txBody>
          <a:bodyPr wrap="none">
            <a:spAutoFit/>
          </a:bodyPr>
          <a:lstStyle/>
          <a:p>
            <a:pPr algn="ctr"/>
            <a:r>
              <a:rPr lang="en-US" sz="3600" dirty="0">
                <a:solidFill>
                  <a:schemeClr val="accent1">
                    <a:lumMod val="50000"/>
                  </a:schemeClr>
                </a:solidFill>
              </a:rPr>
              <a:t>What is the Parent and Family Engagement Plan?</a:t>
            </a:r>
          </a:p>
        </p:txBody>
      </p:sp>
      <p:sp>
        <p:nvSpPr>
          <p:cNvPr id="8" name="Rectangle 7">
            <a:extLst>
              <a:ext uri="{FF2B5EF4-FFF2-40B4-BE49-F238E27FC236}">
                <a16:creationId xmlns:a16="http://schemas.microsoft.com/office/drawing/2014/main" id="{E0538BCA-84F0-D772-F8CD-253E75ACAA25}"/>
              </a:ext>
            </a:extLst>
          </p:cNvPr>
          <p:cNvSpPr/>
          <p:nvPr/>
        </p:nvSpPr>
        <p:spPr>
          <a:xfrm>
            <a:off x="1371600" y="990600"/>
            <a:ext cx="10731646" cy="4309128"/>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The LEA and each Title I school creates a Parent and Family Engagement Plan (PFEP)</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This PFEP explains how the requirements of the </a:t>
            </a:r>
            <a:r>
              <a:rPr lang="en-US" sz="1600" i="1" dirty="0">
                <a:solidFill>
                  <a:schemeClr val="accent1">
                    <a:lumMod val="50000"/>
                  </a:schemeClr>
                </a:solidFill>
              </a:rPr>
              <a:t>Every Student Succeeds Act </a:t>
            </a:r>
            <a:r>
              <a:rPr lang="en-US" sz="1600" dirty="0">
                <a:solidFill>
                  <a:schemeClr val="accent1">
                    <a:lumMod val="50000"/>
                  </a:schemeClr>
                </a:solidFill>
              </a:rPr>
              <a:t>of 2015 (ESSA) will be implemented at both the District and School levels.</a:t>
            </a:r>
          </a:p>
          <a:p>
            <a:pPr fontAlgn="auto">
              <a:lnSpc>
                <a:spcPct val="120000"/>
              </a:lnSpc>
              <a:spcBef>
                <a:spcPts val="0"/>
              </a:spcBef>
              <a:spcAft>
                <a:spcPts val="0"/>
              </a:spcAft>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It includes: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Expectations for parents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parents will be involved in decision-making</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the LEA and schools will work to build the schools’ and parents’ capacity for strong parent and family engagement to improve student academic achievement</a:t>
            </a:r>
          </a:p>
          <a:p>
            <a:pPr lvl="0">
              <a:lnSpc>
                <a:spcPct val="120000"/>
              </a:lnSpc>
            </a:pPr>
            <a:endParaRPr lang="en-US" sz="16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1600" dirty="0">
                <a:solidFill>
                  <a:schemeClr val="accent1">
                    <a:lumMod val="50000"/>
                  </a:schemeClr>
                </a:solidFill>
              </a:rPr>
              <a:t>Title I parents/guardians have the right to be involved in the development of the School and District Parent and Family Engagement plans.</a:t>
            </a:r>
          </a:p>
          <a:p>
            <a:pPr fontAlgn="auto">
              <a:lnSpc>
                <a:spcPct val="120000"/>
              </a:lnSpc>
              <a:spcBef>
                <a:spcPts val="0"/>
              </a:spcBef>
              <a:spcAft>
                <a:spcPts val="0"/>
              </a:spcAft>
              <a:buFont typeface="Wingdings" panose="05000000000000000000" pitchFamily="2" charset="2"/>
              <a:buChar char="Ø"/>
            </a:pPr>
            <a:endParaRPr lang="en-US" dirty="0">
              <a:solidFill>
                <a:schemeClr val="accent1">
                  <a:lumMod val="50000"/>
                </a:schemeClr>
              </a:solidFill>
            </a:endParaRPr>
          </a:p>
        </p:txBody>
      </p:sp>
    </p:spTree>
    <p:extLst>
      <p:ext uri="{BB962C8B-B14F-4D97-AF65-F5344CB8AC3E}">
        <p14:creationId xmlns:p14="http://schemas.microsoft.com/office/powerpoint/2010/main" val="293940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d30f33f-8bbb-4685-804b-9afcd2d1658d}" enabled="0" method="" siteId="{7d30f33f-8bbb-4685-804b-9afcd2d1658d}" removed="1"/>
</clbl:labelList>
</file>

<file path=docProps/app.xml><?xml version="1.0" encoding="utf-8"?>
<Properties xmlns="http://schemas.openxmlformats.org/officeDocument/2006/extended-properties" xmlns:vt="http://schemas.openxmlformats.org/officeDocument/2006/docPropsVTypes">
  <Template/>
  <TotalTime>341</TotalTime>
  <Words>2082</Words>
  <Application>Microsoft Office PowerPoint</Application>
  <PresentationFormat>Custom</PresentationFormat>
  <Paragraphs>288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Aharoni</vt:lpstr>
      <vt:lpstr>Arial</vt:lpstr>
      <vt:lpstr>Calibri</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Feliciano</dc:creator>
  <cp:lastModifiedBy>Jeffrey Schwartz</cp:lastModifiedBy>
  <cp:revision>9</cp:revision>
  <dcterms:created xsi:type="dcterms:W3CDTF">2023-06-29T13:20:03Z</dcterms:created>
  <dcterms:modified xsi:type="dcterms:W3CDTF">2024-09-08T13:31:13Z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2023-06-29T00:00:00Z</vt:filetime>
  </property>
  <property fmtid="{D5CDD505-2E9C-101B-9397-08002B2CF9AE}" pid="3" name="Creator">
    <vt:lpwstr>Adobe InDesign 18.3 (Macintosh)</vt:lpwstr>
  </property>
  <property fmtid="{D5CDD505-2E9C-101B-9397-08002B2CF9AE}" pid="4" name="LastSaved">
    <vt:filetime>2023-06-29T00:00:00Z</vt:filetime>
  </property>
  <property fmtid="{D5CDD505-2E9C-101B-9397-08002B2CF9AE}" pid="5" name="Producer">
    <vt:lpwstr>Adobe PDF Library 17.0</vt:lpwstr>
  </property>
</Properties>
</file>