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6" r:id="rId5"/>
    <p:sldId id="358" r:id="rId6"/>
    <p:sldId id="340" r:id="rId7"/>
    <p:sldId id="275" r:id="rId8"/>
    <p:sldId id="369" r:id="rId9"/>
    <p:sldId id="343" r:id="rId10"/>
    <p:sldId id="338" r:id="rId11"/>
    <p:sldId id="352" r:id="rId12"/>
    <p:sldId id="353" r:id="rId13"/>
    <p:sldId id="357" r:id="rId14"/>
    <p:sldId id="354" r:id="rId15"/>
    <p:sldId id="292" r:id="rId16"/>
    <p:sldId id="368" r:id="rId17"/>
    <p:sldId id="293" r:id="rId18"/>
    <p:sldId id="287" r:id="rId19"/>
    <p:sldId id="364" r:id="rId20"/>
    <p:sldId id="298" r:id="rId21"/>
    <p:sldId id="300" r:id="rId22"/>
    <p:sldId id="259" r:id="rId23"/>
    <p:sldId id="303" r:id="rId24"/>
    <p:sldId id="345" r:id="rId25"/>
    <p:sldId id="309" r:id="rId26"/>
    <p:sldId id="269" r:id="rId27"/>
    <p:sldId id="268" r:id="rId28"/>
    <p:sldId id="305" r:id="rId29"/>
    <p:sldId id="306" r:id="rId30"/>
    <p:sldId id="341" r:id="rId31"/>
    <p:sldId id="367" r:id="rId32"/>
    <p:sldId id="355" r:id="rId33"/>
    <p:sldId id="361" r:id="rId34"/>
    <p:sldId id="366" r:id="rId35"/>
    <p:sldId id="365" r:id="rId36"/>
    <p:sldId id="363" r:id="rId37"/>
    <p:sldId id="350" r:id="rId38"/>
    <p:sldId id="330"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757FD1-042B-C9D4-5F06-2BBCBF2DBE6D}" v="9" dt="2024-08-13T21:31:29.919"/>
    <p1510:client id="{4F5FBB5D-F3DC-8961-70F8-705433CE21A2}" v="424" dt="2024-08-13T14:29:13.703"/>
    <p1510:client id="{8072BF18-3B20-CCC5-A552-61D9DA1E1E95}" v="1491" dt="2024-08-13T14:37:35.951"/>
    <p1510:client id="{82A72C19-0C7B-5FFF-E00E-92BBF7B0091F}" v="777" dt="2024-08-15T12:52:13.484"/>
    <p1510:client id="{924D9898-CEF7-9D98-BDA8-098CA1C25E49}" v="3" dt="2024-08-13T13:23:00.608"/>
    <p1510:client id="{BBC21DCC-AD6F-84C0-5EF8-98224CCF7C17}" v="1" dt="2024-08-13T22:26:58.999"/>
    <p1510:client id="{BFF704FF-8B74-21C5-5467-450AC3FA50A2}" v="69" dt="2024-08-13T14:03:57.175"/>
    <p1510:client id="{CBD8F23D-C249-3AF9-1CB0-A73864D3F165}" v="202" dt="2024-08-15T12:00:08.7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5C906D-9C3F-440C-A313-6EB12D57F68F}"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CE32BC6B-7B52-44EF-AB9A-43587FB5C083}">
      <dgm:prSet/>
      <dgm:spPr/>
      <dgm:t>
        <a:bodyPr/>
        <a:lstStyle/>
        <a:p>
          <a:pPr rtl="0"/>
          <a:r>
            <a:rPr lang="en-US" dirty="0">
              <a:latin typeface="Calibri Light" panose="020F0302020204030204"/>
            </a:rPr>
            <a:t> </a:t>
          </a:r>
          <a:r>
            <a:rPr lang="en-US" dirty="0"/>
            <a:t>No hoods, </a:t>
          </a:r>
          <a:r>
            <a:rPr lang="en-US" dirty="0">
              <a:latin typeface="Calibri Light" panose="020F0302020204030204"/>
            </a:rPr>
            <a:t>caps, hats</a:t>
          </a:r>
          <a:r>
            <a:rPr lang="en-US" dirty="0"/>
            <a:t>, or headgear will be allowed on inside of any classroom or school building.</a:t>
          </a:r>
        </a:p>
      </dgm:t>
    </dgm:pt>
    <dgm:pt modelId="{5B8B7040-E239-44CE-BBEC-8E586A10477F}" type="parTrans" cxnId="{05E7CC43-487E-48BC-A75A-F92585B7995B}">
      <dgm:prSet/>
      <dgm:spPr/>
      <dgm:t>
        <a:bodyPr/>
        <a:lstStyle/>
        <a:p>
          <a:endParaRPr lang="en-US"/>
        </a:p>
      </dgm:t>
    </dgm:pt>
    <dgm:pt modelId="{C0E71EF3-1829-4BF4-B23F-E1D16803041C}" type="sibTrans" cxnId="{05E7CC43-487E-48BC-A75A-F92585B7995B}">
      <dgm:prSet/>
      <dgm:spPr/>
      <dgm:t>
        <a:bodyPr/>
        <a:lstStyle/>
        <a:p>
          <a:endParaRPr lang="en-US"/>
        </a:p>
      </dgm:t>
    </dgm:pt>
    <dgm:pt modelId="{8438B56A-F3A5-4835-8493-A951CDA85F72}">
      <dgm:prSet/>
      <dgm:spPr/>
      <dgm:t>
        <a:bodyPr/>
        <a:lstStyle/>
        <a:p>
          <a:pPr rtl="0"/>
          <a:r>
            <a:rPr lang="en-US" dirty="0"/>
            <a:t>There will be immediate consequences for any student that fails to follow this procedure. This is your </a:t>
          </a:r>
          <a:r>
            <a:rPr lang="en-US" dirty="0">
              <a:latin typeface="Calibri Light" panose="020F0302020204030204"/>
            </a:rPr>
            <a:t>warning</a:t>
          </a:r>
          <a:r>
            <a:rPr lang="en-US" dirty="0"/>
            <a:t>!</a:t>
          </a:r>
          <a:endParaRPr lang="en-US" dirty="0">
            <a:latin typeface="Calibri Light" panose="020F0302020204030204"/>
          </a:endParaRPr>
        </a:p>
      </dgm:t>
    </dgm:pt>
    <dgm:pt modelId="{B32CF610-B981-406C-AFC0-64610A86B48C}" type="parTrans" cxnId="{3EAA6BAF-383B-4828-BC98-74E55BCAC8E3}">
      <dgm:prSet/>
      <dgm:spPr/>
      <dgm:t>
        <a:bodyPr/>
        <a:lstStyle/>
        <a:p>
          <a:endParaRPr lang="en-US"/>
        </a:p>
      </dgm:t>
    </dgm:pt>
    <dgm:pt modelId="{25F7957D-85C3-4711-9AE1-A137B34E435F}" type="sibTrans" cxnId="{3EAA6BAF-383B-4828-BC98-74E55BCAC8E3}">
      <dgm:prSet/>
      <dgm:spPr/>
      <dgm:t>
        <a:bodyPr/>
        <a:lstStyle/>
        <a:p>
          <a:endParaRPr lang="en-US"/>
        </a:p>
      </dgm:t>
    </dgm:pt>
    <dgm:pt modelId="{6F234699-151C-4CB8-BC55-1D79E47682FD}">
      <dgm:prSet phldr="0"/>
      <dgm:spPr/>
      <dgm:t>
        <a:bodyPr/>
        <a:lstStyle/>
        <a:p>
          <a:pPr rtl="0"/>
          <a:r>
            <a:rPr lang="en-US" dirty="0">
              <a:latin typeface="Calibri Light" panose="020F0302020204030204"/>
            </a:rPr>
            <a:t>Jewlery with Inappropriate designs are not allowed!</a:t>
          </a:r>
        </a:p>
      </dgm:t>
    </dgm:pt>
    <dgm:pt modelId="{D0B1CCA8-FDC7-48D8-A079-59CC5936D8BD}" type="parTrans" cxnId="{0DDAFD94-2853-405C-A0F1-C0F5A290EE99}">
      <dgm:prSet/>
      <dgm:spPr/>
    </dgm:pt>
    <dgm:pt modelId="{CCE732F5-2C2B-4EE3-BFB4-64DFA33A1CB8}" type="sibTrans" cxnId="{0DDAFD94-2853-405C-A0F1-C0F5A290EE99}">
      <dgm:prSet/>
      <dgm:spPr/>
    </dgm:pt>
    <dgm:pt modelId="{E6E760E5-DC0C-4373-821F-6BFF68888331}">
      <dgm:prSet phldr="0"/>
      <dgm:spPr/>
      <dgm:t>
        <a:bodyPr/>
        <a:lstStyle/>
        <a:p>
          <a:pPr rtl="0"/>
          <a:r>
            <a:rPr lang="en-US" b="1" dirty="0">
              <a:latin typeface="Calibri Light" panose="020F0302020204030204"/>
            </a:rPr>
            <a:t>School Administration have the final say in ALL dress code matters!</a:t>
          </a:r>
        </a:p>
      </dgm:t>
    </dgm:pt>
    <dgm:pt modelId="{7F87F906-7332-419D-B016-249E00F17609}" type="parTrans" cxnId="{5E095BF4-6FF2-4FD8-9A68-A51D8CF241F6}">
      <dgm:prSet/>
      <dgm:spPr/>
    </dgm:pt>
    <dgm:pt modelId="{F38C726D-D2A9-4E5E-A9B3-8BE8B81FD4B1}" type="sibTrans" cxnId="{5E095BF4-6FF2-4FD8-9A68-A51D8CF241F6}">
      <dgm:prSet/>
      <dgm:spPr/>
    </dgm:pt>
    <dgm:pt modelId="{6243C58C-6EB5-4BE0-98B6-D7C5B075E86E}" type="pres">
      <dgm:prSet presAssocID="{135C906D-9C3F-440C-A313-6EB12D57F68F}" presName="linear" presStyleCnt="0">
        <dgm:presLayoutVars>
          <dgm:animLvl val="lvl"/>
          <dgm:resizeHandles val="exact"/>
        </dgm:presLayoutVars>
      </dgm:prSet>
      <dgm:spPr/>
    </dgm:pt>
    <dgm:pt modelId="{999F1F5F-A221-4C8C-BB8B-A8ACBFC40E14}" type="pres">
      <dgm:prSet presAssocID="{CE32BC6B-7B52-44EF-AB9A-43587FB5C083}" presName="parentText" presStyleLbl="node1" presStyleIdx="0" presStyleCnt="4">
        <dgm:presLayoutVars>
          <dgm:chMax val="0"/>
          <dgm:bulletEnabled val="1"/>
        </dgm:presLayoutVars>
      </dgm:prSet>
      <dgm:spPr/>
    </dgm:pt>
    <dgm:pt modelId="{1F2A0634-DC2E-4B75-AFA0-11B6175C6764}" type="pres">
      <dgm:prSet presAssocID="{C0E71EF3-1829-4BF4-B23F-E1D16803041C}" presName="spacer" presStyleCnt="0"/>
      <dgm:spPr/>
    </dgm:pt>
    <dgm:pt modelId="{9B0F541F-3A3B-4DD5-9562-7755DE690AED}" type="pres">
      <dgm:prSet presAssocID="{8438B56A-F3A5-4835-8493-A951CDA85F72}" presName="parentText" presStyleLbl="node1" presStyleIdx="1" presStyleCnt="4">
        <dgm:presLayoutVars>
          <dgm:chMax val="0"/>
          <dgm:bulletEnabled val="1"/>
        </dgm:presLayoutVars>
      </dgm:prSet>
      <dgm:spPr/>
    </dgm:pt>
    <dgm:pt modelId="{71FAD8DD-4BD2-488A-A44E-87DA9A88F9E9}" type="pres">
      <dgm:prSet presAssocID="{25F7957D-85C3-4711-9AE1-A137B34E435F}" presName="spacer" presStyleCnt="0"/>
      <dgm:spPr/>
    </dgm:pt>
    <dgm:pt modelId="{0668C1FD-C6C3-42A1-AA8E-6B73373D0AFD}" type="pres">
      <dgm:prSet presAssocID="{6F234699-151C-4CB8-BC55-1D79E47682FD}" presName="parentText" presStyleLbl="node1" presStyleIdx="2" presStyleCnt="4">
        <dgm:presLayoutVars>
          <dgm:chMax val="0"/>
          <dgm:bulletEnabled val="1"/>
        </dgm:presLayoutVars>
      </dgm:prSet>
      <dgm:spPr/>
    </dgm:pt>
    <dgm:pt modelId="{847C7B23-E8C7-466E-8EE8-76AE06733A7A}" type="pres">
      <dgm:prSet presAssocID="{CCE732F5-2C2B-4EE3-BFB4-64DFA33A1CB8}" presName="spacer" presStyleCnt="0"/>
      <dgm:spPr/>
    </dgm:pt>
    <dgm:pt modelId="{66D35630-62B9-48C2-81EE-F2D24E8D5E69}" type="pres">
      <dgm:prSet presAssocID="{E6E760E5-DC0C-4373-821F-6BFF68888331}" presName="parentText" presStyleLbl="node1" presStyleIdx="3" presStyleCnt="4">
        <dgm:presLayoutVars>
          <dgm:chMax val="0"/>
          <dgm:bulletEnabled val="1"/>
        </dgm:presLayoutVars>
      </dgm:prSet>
      <dgm:spPr/>
    </dgm:pt>
  </dgm:ptLst>
  <dgm:cxnLst>
    <dgm:cxn modelId="{46A90A34-A6F7-4DAB-81F6-70518F3EF85D}" type="presOf" srcId="{135C906D-9C3F-440C-A313-6EB12D57F68F}" destId="{6243C58C-6EB5-4BE0-98B6-D7C5B075E86E}" srcOrd="0" destOrd="0" presId="urn:microsoft.com/office/officeart/2005/8/layout/vList2"/>
    <dgm:cxn modelId="{05E7CC43-487E-48BC-A75A-F92585B7995B}" srcId="{135C906D-9C3F-440C-A313-6EB12D57F68F}" destId="{CE32BC6B-7B52-44EF-AB9A-43587FB5C083}" srcOrd="0" destOrd="0" parTransId="{5B8B7040-E239-44CE-BBEC-8E586A10477F}" sibTransId="{C0E71EF3-1829-4BF4-B23F-E1D16803041C}"/>
    <dgm:cxn modelId="{3A945852-FAEF-47E3-9CDF-78343A5758A0}" type="presOf" srcId="{E6E760E5-DC0C-4373-821F-6BFF68888331}" destId="{66D35630-62B9-48C2-81EE-F2D24E8D5E69}" srcOrd="0" destOrd="0" presId="urn:microsoft.com/office/officeart/2005/8/layout/vList2"/>
    <dgm:cxn modelId="{F390FA56-2311-4900-B6C4-7B5055EE941C}" type="presOf" srcId="{6F234699-151C-4CB8-BC55-1D79E47682FD}" destId="{0668C1FD-C6C3-42A1-AA8E-6B73373D0AFD}" srcOrd="0" destOrd="0" presId="urn:microsoft.com/office/officeart/2005/8/layout/vList2"/>
    <dgm:cxn modelId="{0DDAFD94-2853-405C-A0F1-C0F5A290EE99}" srcId="{135C906D-9C3F-440C-A313-6EB12D57F68F}" destId="{6F234699-151C-4CB8-BC55-1D79E47682FD}" srcOrd="2" destOrd="0" parTransId="{D0B1CCA8-FDC7-48D8-A079-59CC5936D8BD}" sibTransId="{CCE732F5-2C2B-4EE3-BFB4-64DFA33A1CB8}"/>
    <dgm:cxn modelId="{64586BAE-1AD9-43A2-89BD-94A6CBA4735B}" type="presOf" srcId="{8438B56A-F3A5-4835-8493-A951CDA85F72}" destId="{9B0F541F-3A3B-4DD5-9562-7755DE690AED}" srcOrd="0" destOrd="0" presId="urn:microsoft.com/office/officeart/2005/8/layout/vList2"/>
    <dgm:cxn modelId="{3EAA6BAF-383B-4828-BC98-74E55BCAC8E3}" srcId="{135C906D-9C3F-440C-A313-6EB12D57F68F}" destId="{8438B56A-F3A5-4835-8493-A951CDA85F72}" srcOrd="1" destOrd="0" parTransId="{B32CF610-B981-406C-AFC0-64610A86B48C}" sibTransId="{25F7957D-85C3-4711-9AE1-A137B34E435F}"/>
    <dgm:cxn modelId="{5E095BF4-6FF2-4FD8-9A68-A51D8CF241F6}" srcId="{135C906D-9C3F-440C-A313-6EB12D57F68F}" destId="{E6E760E5-DC0C-4373-821F-6BFF68888331}" srcOrd="3" destOrd="0" parTransId="{7F87F906-7332-419D-B016-249E00F17609}" sibTransId="{F38C726D-D2A9-4E5E-A9B3-8BE8B81FD4B1}"/>
    <dgm:cxn modelId="{E8E286F7-B171-422B-A0A7-258A07E71E21}" type="presOf" srcId="{CE32BC6B-7B52-44EF-AB9A-43587FB5C083}" destId="{999F1F5F-A221-4C8C-BB8B-A8ACBFC40E14}" srcOrd="0" destOrd="0" presId="urn:microsoft.com/office/officeart/2005/8/layout/vList2"/>
    <dgm:cxn modelId="{55EE1BBD-95A0-4266-B7EA-EA615BD0EC3A}" type="presParOf" srcId="{6243C58C-6EB5-4BE0-98B6-D7C5B075E86E}" destId="{999F1F5F-A221-4C8C-BB8B-A8ACBFC40E14}" srcOrd="0" destOrd="0" presId="urn:microsoft.com/office/officeart/2005/8/layout/vList2"/>
    <dgm:cxn modelId="{58041384-CAA1-4687-AD32-D19F20EF72B0}" type="presParOf" srcId="{6243C58C-6EB5-4BE0-98B6-D7C5B075E86E}" destId="{1F2A0634-DC2E-4B75-AFA0-11B6175C6764}" srcOrd="1" destOrd="0" presId="urn:microsoft.com/office/officeart/2005/8/layout/vList2"/>
    <dgm:cxn modelId="{EAE34614-7FDA-4AD9-BA6D-8F9B48AB510C}" type="presParOf" srcId="{6243C58C-6EB5-4BE0-98B6-D7C5B075E86E}" destId="{9B0F541F-3A3B-4DD5-9562-7755DE690AED}" srcOrd="2" destOrd="0" presId="urn:microsoft.com/office/officeart/2005/8/layout/vList2"/>
    <dgm:cxn modelId="{0F9C5C92-2A1A-48C9-95F7-A66D05322465}" type="presParOf" srcId="{6243C58C-6EB5-4BE0-98B6-D7C5B075E86E}" destId="{71FAD8DD-4BD2-488A-A44E-87DA9A88F9E9}" srcOrd="3" destOrd="0" presId="urn:microsoft.com/office/officeart/2005/8/layout/vList2"/>
    <dgm:cxn modelId="{F2641CD1-15E5-425A-BA80-D8D279E4C231}" type="presParOf" srcId="{6243C58C-6EB5-4BE0-98B6-D7C5B075E86E}" destId="{0668C1FD-C6C3-42A1-AA8E-6B73373D0AFD}" srcOrd="4" destOrd="0" presId="urn:microsoft.com/office/officeart/2005/8/layout/vList2"/>
    <dgm:cxn modelId="{682968E5-7D5D-4A53-8E4C-600415C7D54C}" type="presParOf" srcId="{6243C58C-6EB5-4BE0-98B6-D7C5B075E86E}" destId="{847C7B23-E8C7-466E-8EE8-76AE06733A7A}" srcOrd="5" destOrd="0" presId="urn:microsoft.com/office/officeart/2005/8/layout/vList2"/>
    <dgm:cxn modelId="{3067BDB8-4D09-41AD-90B6-21BA9F58D8D0}" type="presParOf" srcId="{6243C58C-6EB5-4BE0-98B6-D7C5B075E86E}" destId="{66D35630-62B9-48C2-81EE-F2D24E8D5E6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32E0CF-FFDE-4653-9A74-FAE3BAAFC2A9}"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726ACC4B-D0A2-425A-8F1D-7F0E1BB05833}">
      <dgm:prSet/>
      <dgm:spPr/>
      <dgm:t>
        <a:bodyPr/>
        <a:lstStyle/>
        <a:p>
          <a:r>
            <a:rPr lang="en-US"/>
            <a:t>PBIS is used school wide </a:t>
          </a:r>
        </a:p>
      </dgm:t>
    </dgm:pt>
    <dgm:pt modelId="{624741A2-B211-4935-BBF1-B0105CDFEE42}" type="parTrans" cxnId="{73FF9654-B1F5-4B68-9FC2-2C2B0E14BB5E}">
      <dgm:prSet/>
      <dgm:spPr/>
      <dgm:t>
        <a:bodyPr/>
        <a:lstStyle/>
        <a:p>
          <a:endParaRPr lang="en-US"/>
        </a:p>
      </dgm:t>
    </dgm:pt>
    <dgm:pt modelId="{F6BC172B-F73D-42B9-8D57-CCE2633D9175}" type="sibTrans" cxnId="{73FF9654-B1F5-4B68-9FC2-2C2B0E14BB5E}">
      <dgm:prSet/>
      <dgm:spPr/>
      <dgm:t>
        <a:bodyPr/>
        <a:lstStyle/>
        <a:p>
          <a:endParaRPr lang="en-US"/>
        </a:p>
      </dgm:t>
    </dgm:pt>
    <dgm:pt modelId="{34B204D3-054A-4D87-891F-7BBD153766F6}">
      <dgm:prSet/>
      <dgm:spPr/>
      <dgm:t>
        <a:bodyPr/>
        <a:lstStyle/>
        <a:p>
          <a:r>
            <a:rPr lang="en-US"/>
            <a:t>Positive Behavior Expectations with incentives and consequences </a:t>
          </a:r>
        </a:p>
      </dgm:t>
    </dgm:pt>
    <dgm:pt modelId="{9C624366-60B9-473C-9186-F2037A803A1D}" type="parTrans" cxnId="{F8418D60-9204-40B7-93FD-790307EE350E}">
      <dgm:prSet/>
      <dgm:spPr/>
      <dgm:t>
        <a:bodyPr/>
        <a:lstStyle/>
        <a:p>
          <a:endParaRPr lang="en-US"/>
        </a:p>
      </dgm:t>
    </dgm:pt>
    <dgm:pt modelId="{E95C44B1-61B8-4EC0-A084-ED7C7B799F7F}" type="sibTrans" cxnId="{F8418D60-9204-40B7-93FD-790307EE350E}">
      <dgm:prSet/>
      <dgm:spPr/>
      <dgm:t>
        <a:bodyPr/>
        <a:lstStyle/>
        <a:p>
          <a:endParaRPr lang="en-US"/>
        </a:p>
      </dgm:t>
    </dgm:pt>
    <dgm:pt modelId="{558DBF68-6905-4B73-964E-D0D1ACAFCCA1}">
      <dgm:prSet/>
      <dgm:spPr/>
      <dgm:t>
        <a:bodyPr/>
        <a:lstStyle/>
        <a:p>
          <a:r>
            <a:rPr lang="en-US"/>
            <a:t>Recognition system for students and teachers doing the right thing</a:t>
          </a:r>
        </a:p>
      </dgm:t>
    </dgm:pt>
    <dgm:pt modelId="{D24E7719-F106-440B-A28A-9827BD18FC9A}" type="parTrans" cxnId="{48147842-CE02-4B12-9F68-0538A8DB9596}">
      <dgm:prSet/>
      <dgm:spPr/>
      <dgm:t>
        <a:bodyPr/>
        <a:lstStyle/>
        <a:p>
          <a:endParaRPr lang="en-US"/>
        </a:p>
      </dgm:t>
    </dgm:pt>
    <dgm:pt modelId="{7AC63B9D-226B-4D86-998A-0CAF01CA336F}" type="sibTrans" cxnId="{48147842-CE02-4B12-9F68-0538A8DB9596}">
      <dgm:prSet/>
      <dgm:spPr/>
      <dgm:t>
        <a:bodyPr/>
        <a:lstStyle/>
        <a:p>
          <a:endParaRPr lang="en-US"/>
        </a:p>
      </dgm:t>
    </dgm:pt>
    <dgm:pt modelId="{CD5626EF-47F7-4E62-A089-F3CFE2EBB944}" type="pres">
      <dgm:prSet presAssocID="{2F32E0CF-FFDE-4653-9A74-FAE3BAAFC2A9}" presName="outerComposite" presStyleCnt="0">
        <dgm:presLayoutVars>
          <dgm:chMax val="5"/>
          <dgm:dir/>
          <dgm:resizeHandles val="exact"/>
        </dgm:presLayoutVars>
      </dgm:prSet>
      <dgm:spPr/>
    </dgm:pt>
    <dgm:pt modelId="{0C34ECFD-ECB1-408D-926D-207BC6F8D469}" type="pres">
      <dgm:prSet presAssocID="{2F32E0CF-FFDE-4653-9A74-FAE3BAAFC2A9}" presName="dummyMaxCanvas" presStyleCnt="0">
        <dgm:presLayoutVars/>
      </dgm:prSet>
      <dgm:spPr/>
    </dgm:pt>
    <dgm:pt modelId="{A25204B7-C5AA-41BA-B33B-5FC7536821A1}" type="pres">
      <dgm:prSet presAssocID="{2F32E0CF-FFDE-4653-9A74-FAE3BAAFC2A9}" presName="ThreeNodes_1" presStyleLbl="node1" presStyleIdx="0" presStyleCnt="3">
        <dgm:presLayoutVars>
          <dgm:bulletEnabled val="1"/>
        </dgm:presLayoutVars>
      </dgm:prSet>
      <dgm:spPr/>
    </dgm:pt>
    <dgm:pt modelId="{0DB2D8C3-7865-43D1-9313-2F1DC95B76C4}" type="pres">
      <dgm:prSet presAssocID="{2F32E0CF-FFDE-4653-9A74-FAE3BAAFC2A9}" presName="ThreeNodes_2" presStyleLbl="node1" presStyleIdx="1" presStyleCnt="3">
        <dgm:presLayoutVars>
          <dgm:bulletEnabled val="1"/>
        </dgm:presLayoutVars>
      </dgm:prSet>
      <dgm:spPr/>
    </dgm:pt>
    <dgm:pt modelId="{A4C24C76-E46F-4528-B999-D04D591CE7ED}" type="pres">
      <dgm:prSet presAssocID="{2F32E0CF-FFDE-4653-9A74-FAE3BAAFC2A9}" presName="ThreeNodes_3" presStyleLbl="node1" presStyleIdx="2" presStyleCnt="3">
        <dgm:presLayoutVars>
          <dgm:bulletEnabled val="1"/>
        </dgm:presLayoutVars>
      </dgm:prSet>
      <dgm:spPr/>
    </dgm:pt>
    <dgm:pt modelId="{A50E51B8-8579-40AB-87B4-0602D434B3D9}" type="pres">
      <dgm:prSet presAssocID="{2F32E0CF-FFDE-4653-9A74-FAE3BAAFC2A9}" presName="ThreeConn_1-2" presStyleLbl="fgAccFollowNode1" presStyleIdx="0" presStyleCnt="2">
        <dgm:presLayoutVars>
          <dgm:bulletEnabled val="1"/>
        </dgm:presLayoutVars>
      </dgm:prSet>
      <dgm:spPr/>
    </dgm:pt>
    <dgm:pt modelId="{8FFC137C-C53C-4BC8-959D-D699122CBC7B}" type="pres">
      <dgm:prSet presAssocID="{2F32E0CF-FFDE-4653-9A74-FAE3BAAFC2A9}" presName="ThreeConn_2-3" presStyleLbl="fgAccFollowNode1" presStyleIdx="1" presStyleCnt="2">
        <dgm:presLayoutVars>
          <dgm:bulletEnabled val="1"/>
        </dgm:presLayoutVars>
      </dgm:prSet>
      <dgm:spPr/>
    </dgm:pt>
    <dgm:pt modelId="{BBE2BD21-03F7-490A-AF9C-2B82A5CD36D5}" type="pres">
      <dgm:prSet presAssocID="{2F32E0CF-FFDE-4653-9A74-FAE3BAAFC2A9}" presName="ThreeNodes_1_text" presStyleLbl="node1" presStyleIdx="2" presStyleCnt="3">
        <dgm:presLayoutVars>
          <dgm:bulletEnabled val="1"/>
        </dgm:presLayoutVars>
      </dgm:prSet>
      <dgm:spPr/>
    </dgm:pt>
    <dgm:pt modelId="{0A97CDD7-CB1F-49F6-91AD-76FCD273AA24}" type="pres">
      <dgm:prSet presAssocID="{2F32E0CF-FFDE-4653-9A74-FAE3BAAFC2A9}" presName="ThreeNodes_2_text" presStyleLbl="node1" presStyleIdx="2" presStyleCnt="3">
        <dgm:presLayoutVars>
          <dgm:bulletEnabled val="1"/>
        </dgm:presLayoutVars>
      </dgm:prSet>
      <dgm:spPr/>
    </dgm:pt>
    <dgm:pt modelId="{57B87BB6-1E2C-4CAC-A580-C2CB4CFC0553}" type="pres">
      <dgm:prSet presAssocID="{2F32E0CF-FFDE-4653-9A74-FAE3BAAFC2A9}" presName="ThreeNodes_3_text" presStyleLbl="node1" presStyleIdx="2" presStyleCnt="3">
        <dgm:presLayoutVars>
          <dgm:bulletEnabled val="1"/>
        </dgm:presLayoutVars>
      </dgm:prSet>
      <dgm:spPr/>
    </dgm:pt>
  </dgm:ptLst>
  <dgm:cxnLst>
    <dgm:cxn modelId="{112D2F2B-1CDB-4519-9116-0A9B1ADD8AF4}" type="presOf" srcId="{F6BC172B-F73D-42B9-8D57-CCE2633D9175}" destId="{A50E51B8-8579-40AB-87B4-0602D434B3D9}" srcOrd="0" destOrd="0" presId="urn:microsoft.com/office/officeart/2005/8/layout/vProcess5"/>
    <dgm:cxn modelId="{866C032D-E679-42BE-87E7-370FFF72ED54}" type="presOf" srcId="{E95C44B1-61B8-4EC0-A084-ED7C7B799F7F}" destId="{8FFC137C-C53C-4BC8-959D-D699122CBC7B}" srcOrd="0" destOrd="0" presId="urn:microsoft.com/office/officeart/2005/8/layout/vProcess5"/>
    <dgm:cxn modelId="{F8418D60-9204-40B7-93FD-790307EE350E}" srcId="{2F32E0CF-FFDE-4653-9A74-FAE3BAAFC2A9}" destId="{34B204D3-054A-4D87-891F-7BBD153766F6}" srcOrd="1" destOrd="0" parTransId="{9C624366-60B9-473C-9186-F2037A803A1D}" sibTransId="{E95C44B1-61B8-4EC0-A084-ED7C7B799F7F}"/>
    <dgm:cxn modelId="{48147842-CE02-4B12-9F68-0538A8DB9596}" srcId="{2F32E0CF-FFDE-4653-9A74-FAE3BAAFC2A9}" destId="{558DBF68-6905-4B73-964E-D0D1ACAFCCA1}" srcOrd="2" destOrd="0" parTransId="{D24E7719-F106-440B-A28A-9827BD18FC9A}" sibTransId="{7AC63B9D-226B-4D86-998A-0CAF01CA336F}"/>
    <dgm:cxn modelId="{73FF9654-B1F5-4B68-9FC2-2C2B0E14BB5E}" srcId="{2F32E0CF-FFDE-4653-9A74-FAE3BAAFC2A9}" destId="{726ACC4B-D0A2-425A-8F1D-7F0E1BB05833}" srcOrd="0" destOrd="0" parTransId="{624741A2-B211-4935-BBF1-B0105CDFEE42}" sibTransId="{F6BC172B-F73D-42B9-8D57-CCE2633D9175}"/>
    <dgm:cxn modelId="{E390299D-8910-41E6-AD13-9579ED4B20F9}" type="presOf" srcId="{726ACC4B-D0A2-425A-8F1D-7F0E1BB05833}" destId="{BBE2BD21-03F7-490A-AF9C-2B82A5CD36D5}" srcOrd="1" destOrd="0" presId="urn:microsoft.com/office/officeart/2005/8/layout/vProcess5"/>
    <dgm:cxn modelId="{F7BC7BA4-6DAD-40F1-B750-6479B2D720E5}" type="presOf" srcId="{34B204D3-054A-4D87-891F-7BBD153766F6}" destId="{0DB2D8C3-7865-43D1-9313-2F1DC95B76C4}" srcOrd="0" destOrd="0" presId="urn:microsoft.com/office/officeart/2005/8/layout/vProcess5"/>
    <dgm:cxn modelId="{F94905AC-4FC0-44B5-BD9B-8F9A37A3E52F}" type="presOf" srcId="{726ACC4B-D0A2-425A-8F1D-7F0E1BB05833}" destId="{A25204B7-C5AA-41BA-B33B-5FC7536821A1}" srcOrd="0" destOrd="0" presId="urn:microsoft.com/office/officeart/2005/8/layout/vProcess5"/>
    <dgm:cxn modelId="{CC5D70BD-ACD9-4ACC-BE24-8645B86DC3E6}" type="presOf" srcId="{558DBF68-6905-4B73-964E-D0D1ACAFCCA1}" destId="{A4C24C76-E46F-4528-B999-D04D591CE7ED}" srcOrd="0" destOrd="0" presId="urn:microsoft.com/office/officeart/2005/8/layout/vProcess5"/>
    <dgm:cxn modelId="{100A88D4-895C-4B9C-9880-2BF877F342EF}" type="presOf" srcId="{2F32E0CF-FFDE-4653-9A74-FAE3BAAFC2A9}" destId="{CD5626EF-47F7-4E62-A089-F3CFE2EBB944}" srcOrd="0" destOrd="0" presId="urn:microsoft.com/office/officeart/2005/8/layout/vProcess5"/>
    <dgm:cxn modelId="{5CAED6F2-5A36-4438-98CC-6BF2867415E3}" type="presOf" srcId="{558DBF68-6905-4B73-964E-D0D1ACAFCCA1}" destId="{57B87BB6-1E2C-4CAC-A580-C2CB4CFC0553}" srcOrd="1" destOrd="0" presId="urn:microsoft.com/office/officeart/2005/8/layout/vProcess5"/>
    <dgm:cxn modelId="{8EFB69F9-F6E1-495D-876E-99C43B8F856E}" type="presOf" srcId="{34B204D3-054A-4D87-891F-7BBD153766F6}" destId="{0A97CDD7-CB1F-49F6-91AD-76FCD273AA24}" srcOrd="1" destOrd="0" presId="urn:microsoft.com/office/officeart/2005/8/layout/vProcess5"/>
    <dgm:cxn modelId="{B2A11057-14C3-457F-8F83-435B8BCCD3BC}" type="presParOf" srcId="{CD5626EF-47F7-4E62-A089-F3CFE2EBB944}" destId="{0C34ECFD-ECB1-408D-926D-207BC6F8D469}" srcOrd="0" destOrd="0" presId="urn:microsoft.com/office/officeart/2005/8/layout/vProcess5"/>
    <dgm:cxn modelId="{F48B28AA-05A2-46AD-AC5F-5B123A4AD396}" type="presParOf" srcId="{CD5626EF-47F7-4E62-A089-F3CFE2EBB944}" destId="{A25204B7-C5AA-41BA-B33B-5FC7536821A1}" srcOrd="1" destOrd="0" presId="urn:microsoft.com/office/officeart/2005/8/layout/vProcess5"/>
    <dgm:cxn modelId="{B43B39B4-9CE6-436B-B0A6-6D4ADCC8A7A6}" type="presParOf" srcId="{CD5626EF-47F7-4E62-A089-F3CFE2EBB944}" destId="{0DB2D8C3-7865-43D1-9313-2F1DC95B76C4}" srcOrd="2" destOrd="0" presId="urn:microsoft.com/office/officeart/2005/8/layout/vProcess5"/>
    <dgm:cxn modelId="{29DE9CDE-6074-47C5-804B-27640B7706E7}" type="presParOf" srcId="{CD5626EF-47F7-4E62-A089-F3CFE2EBB944}" destId="{A4C24C76-E46F-4528-B999-D04D591CE7ED}" srcOrd="3" destOrd="0" presId="urn:microsoft.com/office/officeart/2005/8/layout/vProcess5"/>
    <dgm:cxn modelId="{DA5029CB-2021-4D77-BEAA-F5C06AB085B7}" type="presParOf" srcId="{CD5626EF-47F7-4E62-A089-F3CFE2EBB944}" destId="{A50E51B8-8579-40AB-87B4-0602D434B3D9}" srcOrd="4" destOrd="0" presId="urn:microsoft.com/office/officeart/2005/8/layout/vProcess5"/>
    <dgm:cxn modelId="{1B35E0DC-3136-48DF-BE4A-A9EF79493BF5}" type="presParOf" srcId="{CD5626EF-47F7-4E62-A089-F3CFE2EBB944}" destId="{8FFC137C-C53C-4BC8-959D-D699122CBC7B}" srcOrd="5" destOrd="0" presId="urn:microsoft.com/office/officeart/2005/8/layout/vProcess5"/>
    <dgm:cxn modelId="{4B69EE59-4124-4116-8AAC-B353EB79B9CD}" type="presParOf" srcId="{CD5626EF-47F7-4E62-A089-F3CFE2EBB944}" destId="{BBE2BD21-03F7-490A-AF9C-2B82A5CD36D5}" srcOrd="6" destOrd="0" presId="urn:microsoft.com/office/officeart/2005/8/layout/vProcess5"/>
    <dgm:cxn modelId="{666F8765-6FAC-46DE-AFDE-C1B9126B7F87}" type="presParOf" srcId="{CD5626EF-47F7-4E62-A089-F3CFE2EBB944}" destId="{0A97CDD7-CB1F-49F6-91AD-76FCD273AA24}" srcOrd="7" destOrd="0" presId="urn:microsoft.com/office/officeart/2005/8/layout/vProcess5"/>
    <dgm:cxn modelId="{138651C0-767B-43FE-9DBD-86108E822223}" type="presParOf" srcId="{CD5626EF-47F7-4E62-A089-F3CFE2EBB944}" destId="{57B87BB6-1E2C-4CAC-A580-C2CB4CFC0553}"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CED377-0C10-4BDA-97D9-9BB14CDA7A2A}"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3C209ED-7E71-48F4-AFA2-424D0AFBD588}">
      <dgm:prSet/>
      <dgm:spPr/>
      <dgm:t>
        <a:bodyPr/>
        <a:lstStyle/>
        <a:p>
          <a:pPr>
            <a:lnSpc>
              <a:spcPct val="100000"/>
            </a:lnSpc>
          </a:pPr>
          <a:r>
            <a:rPr lang="en-US"/>
            <a:t>If you plan on playing a sport this year, you must maintain at least a 2.0 GPA!</a:t>
          </a:r>
        </a:p>
      </dgm:t>
    </dgm:pt>
    <dgm:pt modelId="{B570EFD3-1220-426F-9DED-82692AD48C65}" type="parTrans" cxnId="{875BBC28-B0FE-43C7-A10D-9E5D9113F1B8}">
      <dgm:prSet/>
      <dgm:spPr/>
      <dgm:t>
        <a:bodyPr/>
        <a:lstStyle/>
        <a:p>
          <a:endParaRPr lang="en-US"/>
        </a:p>
      </dgm:t>
    </dgm:pt>
    <dgm:pt modelId="{4BC25E61-DF97-42CE-ADC3-44D2F644E729}" type="sibTrans" cxnId="{875BBC28-B0FE-43C7-A10D-9E5D9113F1B8}">
      <dgm:prSet/>
      <dgm:spPr/>
      <dgm:t>
        <a:bodyPr/>
        <a:lstStyle/>
        <a:p>
          <a:endParaRPr lang="en-US"/>
        </a:p>
      </dgm:t>
    </dgm:pt>
    <dgm:pt modelId="{05ECDE84-2C6C-4C9C-BC42-680591FB241F}">
      <dgm:prSet/>
      <dgm:spPr/>
      <dgm:t>
        <a:bodyPr/>
        <a:lstStyle/>
        <a:p>
          <a:pPr>
            <a:lnSpc>
              <a:spcPct val="100000"/>
            </a:lnSpc>
          </a:pPr>
          <a:r>
            <a:rPr lang="en-US"/>
            <a:t>No exceptions!</a:t>
          </a:r>
        </a:p>
      </dgm:t>
    </dgm:pt>
    <dgm:pt modelId="{66C7933E-FDDA-4FE0-9098-BF6F6FDF7708}" type="parTrans" cxnId="{12B3BCA9-C1CE-4738-A9E7-5674A0A3C623}">
      <dgm:prSet/>
      <dgm:spPr/>
      <dgm:t>
        <a:bodyPr/>
        <a:lstStyle/>
        <a:p>
          <a:endParaRPr lang="en-US"/>
        </a:p>
      </dgm:t>
    </dgm:pt>
    <dgm:pt modelId="{C4B17028-646E-4938-B23D-62C03CB2321C}" type="sibTrans" cxnId="{12B3BCA9-C1CE-4738-A9E7-5674A0A3C623}">
      <dgm:prSet/>
      <dgm:spPr/>
      <dgm:t>
        <a:bodyPr/>
        <a:lstStyle/>
        <a:p>
          <a:endParaRPr lang="en-US"/>
        </a:p>
      </dgm:t>
    </dgm:pt>
    <dgm:pt modelId="{D59BA6C0-96D8-4D38-BA68-22350BA50765}">
      <dgm:prSet/>
      <dgm:spPr/>
      <dgm:t>
        <a:bodyPr/>
        <a:lstStyle/>
        <a:p>
          <a:pPr rtl="0">
            <a:lnSpc>
              <a:spcPct val="100000"/>
            </a:lnSpc>
          </a:pPr>
          <a:r>
            <a:rPr lang="en-US"/>
            <a:t>Your coach will be notified </a:t>
          </a:r>
          <a:r>
            <a:rPr lang="en-US">
              <a:latin typeface="Calibri Light" panose="020F0302020204030204"/>
            </a:rPr>
            <a:t>if you receive any days of ISS or OSS. You may not attend a game or practice if you are given OSS that day and on the day(s) you have OSS.</a:t>
          </a:r>
          <a:endParaRPr lang="en-US"/>
        </a:p>
      </dgm:t>
    </dgm:pt>
    <dgm:pt modelId="{AD29C0C0-B0FD-4E13-A965-ED39EDE0A901}" type="parTrans" cxnId="{449DBBEC-C72C-4FCA-8F2A-CD6FF61A6E1D}">
      <dgm:prSet/>
      <dgm:spPr/>
      <dgm:t>
        <a:bodyPr/>
        <a:lstStyle/>
        <a:p>
          <a:endParaRPr lang="en-US"/>
        </a:p>
      </dgm:t>
    </dgm:pt>
    <dgm:pt modelId="{5A870683-7B07-4CDA-ADD6-63A648A6776C}" type="sibTrans" cxnId="{449DBBEC-C72C-4FCA-8F2A-CD6FF61A6E1D}">
      <dgm:prSet/>
      <dgm:spPr/>
      <dgm:t>
        <a:bodyPr/>
        <a:lstStyle/>
        <a:p>
          <a:endParaRPr lang="en-US"/>
        </a:p>
      </dgm:t>
    </dgm:pt>
    <dgm:pt modelId="{C0AFA850-846A-4507-B2AA-3FD6C948DB6E}">
      <dgm:prSet phldr="0"/>
      <dgm:spPr/>
      <dgm:t>
        <a:bodyPr/>
        <a:lstStyle/>
        <a:p>
          <a:pPr rtl="0"/>
          <a:r>
            <a:rPr lang="en-US">
              <a:latin typeface="Calibri Light" panose="020F0302020204030204"/>
            </a:rPr>
            <a:t>Discipline issues can result in loss of participation in games and or activities.</a:t>
          </a:r>
        </a:p>
      </dgm:t>
    </dgm:pt>
    <dgm:pt modelId="{47B873F6-BDA0-4DDF-903C-3C81FB3095B9}" type="parTrans" cxnId="{292EB51B-F35A-4A6A-BF6F-47F5B9B6FE2A}">
      <dgm:prSet/>
      <dgm:spPr/>
    </dgm:pt>
    <dgm:pt modelId="{3D8AD01D-FE87-4B93-A2C7-7DD17050CA34}" type="sibTrans" cxnId="{292EB51B-F35A-4A6A-BF6F-47F5B9B6FE2A}">
      <dgm:prSet/>
      <dgm:spPr/>
    </dgm:pt>
    <dgm:pt modelId="{C352FD1D-B0E9-45E8-BFB6-B7E4D1155533}" type="pres">
      <dgm:prSet presAssocID="{66CED377-0C10-4BDA-97D9-9BB14CDA7A2A}" presName="root" presStyleCnt="0">
        <dgm:presLayoutVars>
          <dgm:dir/>
          <dgm:resizeHandles val="exact"/>
        </dgm:presLayoutVars>
      </dgm:prSet>
      <dgm:spPr/>
    </dgm:pt>
    <dgm:pt modelId="{6DABFEF5-F2A0-432D-8BC9-0F6B0C9A03C8}" type="pres">
      <dgm:prSet presAssocID="{83C209ED-7E71-48F4-AFA2-424D0AFBD588}" presName="compNode" presStyleCnt="0"/>
      <dgm:spPr/>
    </dgm:pt>
    <dgm:pt modelId="{CF8E46E7-E917-492C-80A0-B6101BE368D2}" type="pres">
      <dgm:prSet presAssocID="{83C209ED-7E71-48F4-AFA2-424D0AFBD58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occer"/>
        </a:ext>
      </dgm:extLst>
    </dgm:pt>
    <dgm:pt modelId="{5BC76891-4CC3-4925-A376-CA1926BC1A1B}" type="pres">
      <dgm:prSet presAssocID="{83C209ED-7E71-48F4-AFA2-424D0AFBD588}" presName="spaceRect" presStyleCnt="0"/>
      <dgm:spPr/>
    </dgm:pt>
    <dgm:pt modelId="{680BE36D-D334-41A4-BB42-6876D4FA6CD2}" type="pres">
      <dgm:prSet presAssocID="{83C209ED-7E71-48F4-AFA2-424D0AFBD588}" presName="textRect" presStyleLbl="revTx" presStyleIdx="0" presStyleCnt="4">
        <dgm:presLayoutVars>
          <dgm:chMax val="1"/>
          <dgm:chPref val="1"/>
        </dgm:presLayoutVars>
      </dgm:prSet>
      <dgm:spPr/>
    </dgm:pt>
    <dgm:pt modelId="{2666E6A1-DD23-45DB-92AD-E575B9990760}" type="pres">
      <dgm:prSet presAssocID="{4BC25E61-DF97-42CE-ADC3-44D2F644E729}" presName="sibTrans" presStyleCnt="0"/>
      <dgm:spPr/>
    </dgm:pt>
    <dgm:pt modelId="{79B37B8D-4EC8-400D-9411-4B5F8B42DF19}" type="pres">
      <dgm:prSet presAssocID="{05ECDE84-2C6C-4C9C-BC42-680591FB241F}" presName="compNode" presStyleCnt="0"/>
      <dgm:spPr/>
    </dgm:pt>
    <dgm:pt modelId="{0D1FFE52-E9D6-4DD7-BFFF-84347B1152B1}" type="pres">
      <dgm:prSet presAssocID="{05ECDE84-2C6C-4C9C-BC42-680591FB241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 Sign"/>
        </a:ext>
      </dgm:extLst>
    </dgm:pt>
    <dgm:pt modelId="{8E65043C-F59E-49CE-9EE1-D7943968010E}" type="pres">
      <dgm:prSet presAssocID="{05ECDE84-2C6C-4C9C-BC42-680591FB241F}" presName="spaceRect" presStyleCnt="0"/>
      <dgm:spPr/>
    </dgm:pt>
    <dgm:pt modelId="{520192EE-9F00-499A-958E-34B73B75FD3F}" type="pres">
      <dgm:prSet presAssocID="{05ECDE84-2C6C-4C9C-BC42-680591FB241F}" presName="textRect" presStyleLbl="revTx" presStyleIdx="1" presStyleCnt="4">
        <dgm:presLayoutVars>
          <dgm:chMax val="1"/>
          <dgm:chPref val="1"/>
        </dgm:presLayoutVars>
      </dgm:prSet>
      <dgm:spPr/>
    </dgm:pt>
    <dgm:pt modelId="{E11999BB-375C-4EC2-B480-60EC1A9E7D7D}" type="pres">
      <dgm:prSet presAssocID="{C4B17028-646E-4938-B23D-62C03CB2321C}" presName="sibTrans" presStyleCnt="0"/>
      <dgm:spPr/>
    </dgm:pt>
    <dgm:pt modelId="{E14EB95B-9510-491F-9ACA-A3A17A25AF3C}" type="pres">
      <dgm:prSet presAssocID="{D59BA6C0-96D8-4D38-BA68-22350BA50765}" presName="compNode" presStyleCnt="0"/>
      <dgm:spPr/>
    </dgm:pt>
    <dgm:pt modelId="{90B289AB-D69B-4FF3-A208-8EFE96CFD19C}" type="pres">
      <dgm:prSet presAssocID="{D59BA6C0-96D8-4D38-BA68-22350BA5076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aptop"/>
        </a:ext>
      </dgm:extLst>
    </dgm:pt>
    <dgm:pt modelId="{46193E6D-41E2-411C-BC39-9228FA1C9DC7}" type="pres">
      <dgm:prSet presAssocID="{D59BA6C0-96D8-4D38-BA68-22350BA50765}" presName="spaceRect" presStyleCnt="0"/>
      <dgm:spPr/>
    </dgm:pt>
    <dgm:pt modelId="{CD8E4F4A-210C-4230-B476-8B7CA8717268}" type="pres">
      <dgm:prSet presAssocID="{D59BA6C0-96D8-4D38-BA68-22350BA50765}" presName="textRect" presStyleLbl="revTx" presStyleIdx="2" presStyleCnt="4">
        <dgm:presLayoutVars>
          <dgm:chMax val="1"/>
          <dgm:chPref val="1"/>
        </dgm:presLayoutVars>
      </dgm:prSet>
      <dgm:spPr/>
    </dgm:pt>
    <dgm:pt modelId="{B4E03329-51F1-4E7F-ABF1-1C0FC8E1A32C}" type="pres">
      <dgm:prSet presAssocID="{5A870683-7B07-4CDA-ADD6-63A648A6776C}" presName="sibTrans" presStyleCnt="0"/>
      <dgm:spPr/>
    </dgm:pt>
    <dgm:pt modelId="{EE751335-1BA5-4D79-A931-0F5BC72E4424}" type="pres">
      <dgm:prSet presAssocID="{C0AFA850-846A-4507-B2AA-3FD6C948DB6E}" presName="compNode" presStyleCnt="0"/>
      <dgm:spPr/>
    </dgm:pt>
    <dgm:pt modelId="{DE441DE7-818B-432F-9F83-977AC4269531}" type="pres">
      <dgm:prSet presAssocID="{C0AFA850-846A-4507-B2AA-3FD6C948DB6E}" presName="iconRect" presStyleLbl="node1" presStyleIdx="3" presStyleCnt="4"/>
      <dgm:spPr/>
    </dgm:pt>
    <dgm:pt modelId="{7F2D354F-51F8-4B89-940E-9E252F28613E}" type="pres">
      <dgm:prSet presAssocID="{C0AFA850-846A-4507-B2AA-3FD6C948DB6E}" presName="spaceRect" presStyleCnt="0"/>
      <dgm:spPr/>
    </dgm:pt>
    <dgm:pt modelId="{48240C3B-3696-4010-8C44-2127A9D25D95}" type="pres">
      <dgm:prSet presAssocID="{C0AFA850-846A-4507-B2AA-3FD6C948DB6E}" presName="textRect" presStyleLbl="revTx" presStyleIdx="3" presStyleCnt="4">
        <dgm:presLayoutVars>
          <dgm:chMax val="1"/>
          <dgm:chPref val="1"/>
        </dgm:presLayoutVars>
      </dgm:prSet>
      <dgm:spPr/>
    </dgm:pt>
  </dgm:ptLst>
  <dgm:cxnLst>
    <dgm:cxn modelId="{2DF7AC0A-4BA3-4178-8FEC-615F68559264}" type="presOf" srcId="{66CED377-0C10-4BDA-97D9-9BB14CDA7A2A}" destId="{C352FD1D-B0E9-45E8-BFB6-B7E4D1155533}" srcOrd="0" destOrd="0" presId="urn:microsoft.com/office/officeart/2018/2/layout/IconLabelList"/>
    <dgm:cxn modelId="{292EB51B-F35A-4A6A-BF6F-47F5B9B6FE2A}" srcId="{66CED377-0C10-4BDA-97D9-9BB14CDA7A2A}" destId="{C0AFA850-846A-4507-B2AA-3FD6C948DB6E}" srcOrd="3" destOrd="0" parTransId="{47B873F6-BDA0-4DDF-903C-3C81FB3095B9}" sibTransId="{3D8AD01D-FE87-4B93-A2C7-7DD17050CA34}"/>
    <dgm:cxn modelId="{875BBC28-B0FE-43C7-A10D-9E5D9113F1B8}" srcId="{66CED377-0C10-4BDA-97D9-9BB14CDA7A2A}" destId="{83C209ED-7E71-48F4-AFA2-424D0AFBD588}" srcOrd="0" destOrd="0" parTransId="{B570EFD3-1220-426F-9DED-82692AD48C65}" sibTransId="{4BC25E61-DF97-42CE-ADC3-44D2F644E729}"/>
    <dgm:cxn modelId="{ED068832-34CB-4B53-B441-1B4906C40695}" type="presOf" srcId="{83C209ED-7E71-48F4-AFA2-424D0AFBD588}" destId="{680BE36D-D334-41A4-BB42-6876D4FA6CD2}" srcOrd="0" destOrd="0" presId="urn:microsoft.com/office/officeart/2018/2/layout/IconLabelList"/>
    <dgm:cxn modelId="{D98B2A8F-CE0F-407C-B3CC-08AC689243F0}" type="presOf" srcId="{05ECDE84-2C6C-4C9C-BC42-680591FB241F}" destId="{520192EE-9F00-499A-958E-34B73B75FD3F}" srcOrd="0" destOrd="0" presId="urn:microsoft.com/office/officeart/2018/2/layout/IconLabelList"/>
    <dgm:cxn modelId="{12B3BCA9-C1CE-4738-A9E7-5674A0A3C623}" srcId="{66CED377-0C10-4BDA-97D9-9BB14CDA7A2A}" destId="{05ECDE84-2C6C-4C9C-BC42-680591FB241F}" srcOrd="1" destOrd="0" parTransId="{66C7933E-FDDA-4FE0-9098-BF6F6FDF7708}" sibTransId="{C4B17028-646E-4938-B23D-62C03CB2321C}"/>
    <dgm:cxn modelId="{363FADAD-DB36-4CB2-9E18-3C086DFB0C0D}" type="presOf" srcId="{C0AFA850-846A-4507-B2AA-3FD6C948DB6E}" destId="{48240C3B-3696-4010-8C44-2127A9D25D95}" srcOrd="0" destOrd="0" presId="urn:microsoft.com/office/officeart/2018/2/layout/IconLabelList"/>
    <dgm:cxn modelId="{287BDDD3-0D70-47DB-B334-267CB5E55FC2}" type="presOf" srcId="{D59BA6C0-96D8-4D38-BA68-22350BA50765}" destId="{CD8E4F4A-210C-4230-B476-8B7CA8717268}" srcOrd="0" destOrd="0" presId="urn:microsoft.com/office/officeart/2018/2/layout/IconLabelList"/>
    <dgm:cxn modelId="{449DBBEC-C72C-4FCA-8F2A-CD6FF61A6E1D}" srcId="{66CED377-0C10-4BDA-97D9-9BB14CDA7A2A}" destId="{D59BA6C0-96D8-4D38-BA68-22350BA50765}" srcOrd="2" destOrd="0" parTransId="{AD29C0C0-B0FD-4E13-A965-ED39EDE0A901}" sibTransId="{5A870683-7B07-4CDA-ADD6-63A648A6776C}"/>
    <dgm:cxn modelId="{8ACFC607-C30F-495D-9608-2E25EBBF60D9}" type="presParOf" srcId="{C352FD1D-B0E9-45E8-BFB6-B7E4D1155533}" destId="{6DABFEF5-F2A0-432D-8BC9-0F6B0C9A03C8}" srcOrd="0" destOrd="0" presId="urn:microsoft.com/office/officeart/2018/2/layout/IconLabelList"/>
    <dgm:cxn modelId="{D0E9E2C7-B4A1-4A09-99CD-B9D6778027C2}" type="presParOf" srcId="{6DABFEF5-F2A0-432D-8BC9-0F6B0C9A03C8}" destId="{CF8E46E7-E917-492C-80A0-B6101BE368D2}" srcOrd="0" destOrd="0" presId="urn:microsoft.com/office/officeart/2018/2/layout/IconLabelList"/>
    <dgm:cxn modelId="{8BBA96AB-A05E-4153-8D65-2F8CFED7257A}" type="presParOf" srcId="{6DABFEF5-F2A0-432D-8BC9-0F6B0C9A03C8}" destId="{5BC76891-4CC3-4925-A376-CA1926BC1A1B}" srcOrd="1" destOrd="0" presId="urn:microsoft.com/office/officeart/2018/2/layout/IconLabelList"/>
    <dgm:cxn modelId="{7DD42104-22FC-4B5D-8A4C-35F2F154F28E}" type="presParOf" srcId="{6DABFEF5-F2A0-432D-8BC9-0F6B0C9A03C8}" destId="{680BE36D-D334-41A4-BB42-6876D4FA6CD2}" srcOrd="2" destOrd="0" presId="urn:microsoft.com/office/officeart/2018/2/layout/IconLabelList"/>
    <dgm:cxn modelId="{CC402A54-76FE-48D6-9BF4-367907D5D607}" type="presParOf" srcId="{C352FD1D-B0E9-45E8-BFB6-B7E4D1155533}" destId="{2666E6A1-DD23-45DB-92AD-E575B9990760}" srcOrd="1" destOrd="0" presId="urn:microsoft.com/office/officeart/2018/2/layout/IconLabelList"/>
    <dgm:cxn modelId="{F5072730-F037-454E-8EF2-23B8F8F62BCB}" type="presParOf" srcId="{C352FD1D-B0E9-45E8-BFB6-B7E4D1155533}" destId="{79B37B8D-4EC8-400D-9411-4B5F8B42DF19}" srcOrd="2" destOrd="0" presId="urn:microsoft.com/office/officeart/2018/2/layout/IconLabelList"/>
    <dgm:cxn modelId="{74911372-7C90-416E-A8B0-4C73CE66B94E}" type="presParOf" srcId="{79B37B8D-4EC8-400D-9411-4B5F8B42DF19}" destId="{0D1FFE52-E9D6-4DD7-BFFF-84347B1152B1}" srcOrd="0" destOrd="0" presId="urn:microsoft.com/office/officeart/2018/2/layout/IconLabelList"/>
    <dgm:cxn modelId="{69932B08-D261-4FAD-8097-F5C02D1E9447}" type="presParOf" srcId="{79B37B8D-4EC8-400D-9411-4B5F8B42DF19}" destId="{8E65043C-F59E-49CE-9EE1-D7943968010E}" srcOrd="1" destOrd="0" presId="urn:microsoft.com/office/officeart/2018/2/layout/IconLabelList"/>
    <dgm:cxn modelId="{340CB1BD-5B8D-4257-B492-0EDC75C53E57}" type="presParOf" srcId="{79B37B8D-4EC8-400D-9411-4B5F8B42DF19}" destId="{520192EE-9F00-499A-958E-34B73B75FD3F}" srcOrd="2" destOrd="0" presId="urn:microsoft.com/office/officeart/2018/2/layout/IconLabelList"/>
    <dgm:cxn modelId="{FF9B27CE-7538-4901-A7BA-3E7500A76893}" type="presParOf" srcId="{C352FD1D-B0E9-45E8-BFB6-B7E4D1155533}" destId="{E11999BB-375C-4EC2-B480-60EC1A9E7D7D}" srcOrd="3" destOrd="0" presId="urn:microsoft.com/office/officeart/2018/2/layout/IconLabelList"/>
    <dgm:cxn modelId="{DA4078A4-E51C-45FD-B754-60A3ED653BEA}" type="presParOf" srcId="{C352FD1D-B0E9-45E8-BFB6-B7E4D1155533}" destId="{E14EB95B-9510-491F-9ACA-A3A17A25AF3C}" srcOrd="4" destOrd="0" presId="urn:microsoft.com/office/officeart/2018/2/layout/IconLabelList"/>
    <dgm:cxn modelId="{EA47F94C-E9DF-42EB-A853-DBDF2F3D5690}" type="presParOf" srcId="{E14EB95B-9510-491F-9ACA-A3A17A25AF3C}" destId="{90B289AB-D69B-4FF3-A208-8EFE96CFD19C}" srcOrd="0" destOrd="0" presId="urn:microsoft.com/office/officeart/2018/2/layout/IconLabelList"/>
    <dgm:cxn modelId="{4F64C0F7-627C-4C61-8F4A-5732812448FE}" type="presParOf" srcId="{E14EB95B-9510-491F-9ACA-A3A17A25AF3C}" destId="{46193E6D-41E2-411C-BC39-9228FA1C9DC7}" srcOrd="1" destOrd="0" presId="urn:microsoft.com/office/officeart/2018/2/layout/IconLabelList"/>
    <dgm:cxn modelId="{F42DD432-EF94-455E-A485-276B2D8BD296}" type="presParOf" srcId="{E14EB95B-9510-491F-9ACA-A3A17A25AF3C}" destId="{CD8E4F4A-210C-4230-B476-8B7CA8717268}" srcOrd="2" destOrd="0" presId="urn:microsoft.com/office/officeart/2018/2/layout/IconLabelList"/>
    <dgm:cxn modelId="{15B9807F-CBCF-42F6-8971-5245796E7E8E}" type="presParOf" srcId="{C352FD1D-B0E9-45E8-BFB6-B7E4D1155533}" destId="{B4E03329-51F1-4E7F-ABF1-1C0FC8E1A32C}" srcOrd="5" destOrd="0" presId="urn:microsoft.com/office/officeart/2018/2/layout/IconLabelList"/>
    <dgm:cxn modelId="{2C85BF80-BBF4-47E6-A551-07FB641B45B6}" type="presParOf" srcId="{C352FD1D-B0E9-45E8-BFB6-B7E4D1155533}" destId="{EE751335-1BA5-4D79-A931-0F5BC72E4424}" srcOrd="6" destOrd="0" presId="urn:microsoft.com/office/officeart/2018/2/layout/IconLabelList"/>
    <dgm:cxn modelId="{043ABA70-4638-4088-B22F-7498CAD591DD}" type="presParOf" srcId="{EE751335-1BA5-4D79-A931-0F5BC72E4424}" destId="{DE441DE7-818B-432F-9F83-977AC4269531}" srcOrd="0" destOrd="0" presId="urn:microsoft.com/office/officeart/2018/2/layout/IconLabelList"/>
    <dgm:cxn modelId="{D8DAFA3D-7BA1-46DA-BF83-F40274486590}" type="presParOf" srcId="{EE751335-1BA5-4D79-A931-0F5BC72E4424}" destId="{7F2D354F-51F8-4B89-940E-9E252F28613E}" srcOrd="1" destOrd="0" presId="urn:microsoft.com/office/officeart/2018/2/layout/IconLabelList"/>
    <dgm:cxn modelId="{350FE42D-C269-46BC-BF34-5D1F30E93495}" type="presParOf" srcId="{EE751335-1BA5-4D79-A931-0F5BC72E4424}" destId="{48240C3B-3696-4010-8C44-2127A9D25D9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9F1F5F-A221-4C8C-BB8B-A8ACBFC40E14}">
      <dsp:nvSpPr>
        <dsp:cNvPr id="0" name=""/>
        <dsp:cNvSpPr/>
      </dsp:nvSpPr>
      <dsp:spPr>
        <a:xfrm>
          <a:off x="0" y="33555"/>
          <a:ext cx="12063387" cy="3837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Calibri Light" panose="020F0302020204030204"/>
            </a:rPr>
            <a:t> </a:t>
          </a:r>
          <a:r>
            <a:rPr lang="en-US" sz="1600" kern="1200" dirty="0"/>
            <a:t>No hoods, </a:t>
          </a:r>
          <a:r>
            <a:rPr lang="en-US" sz="1600" kern="1200" dirty="0">
              <a:latin typeface="Calibri Light" panose="020F0302020204030204"/>
            </a:rPr>
            <a:t>caps, hats</a:t>
          </a:r>
          <a:r>
            <a:rPr lang="en-US" sz="1600" kern="1200" dirty="0"/>
            <a:t>, or headgear will be allowed on inside of any classroom or school building.</a:t>
          </a:r>
        </a:p>
      </dsp:txBody>
      <dsp:txXfrm>
        <a:off x="18734" y="52289"/>
        <a:ext cx="12025919" cy="346292"/>
      </dsp:txXfrm>
    </dsp:sp>
    <dsp:sp modelId="{9B0F541F-3A3B-4DD5-9562-7755DE690AED}">
      <dsp:nvSpPr>
        <dsp:cNvPr id="0" name=""/>
        <dsp:cNvSpPr/>
      </dsp:nvSpPr>
      <dsp:spPr>
        <a:xfrm>
          <a:off x="0" y="463395"/>
          <a:ext cx="12063387" cy="3837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t>There will be immediate consequences for any student that fails to follow this procedure. This is your </a:t>
          </a:r>
          <a:r>
            <a:rPr lang="en-US" sz="1600" kern="1200" dirty="0">
              <a:latin typeface="Calibri Light" panose="020F0302020204030204"/>
            </a:rPr>
            <a:t>warning</a:t>
          </a:r>
          <a:r>
            <a:rPr lang="en-US" sz="1600" kern="1200" dirty="0"/>
            <a:t>!</a:t>
          </a:r>
          <a:endParaRPr lang="en-US" sz="1600" kern="1200" dirty="0">
            <a:latin typeface="Calibri Light" panose="020F0302020204030204"/>
          </a:endParaRPr>
        </a:p>
      </dsp:txBody>
      <dsp:txXfrm>
        <a:off x="18734" y="482129"/>
        <a:ext cx="12025919" cy="346292"/>
      </dsp:txXfrm>
    </dsp:sp>
    <dsp:sp modelId="{0668C1FD-C6C3-42A1-AA8E-6B73373D0AFD}">
      <dsp:nvSpPr>
        <dsp:cNvPr id="0" name=""/>
        <dsp:cNvSpPr/>
      </dsp:nvSpPr>
      <dsp:spPr>
        <a:xfrm>
          <a:off x="0" y="893235"/>
          <a:ext cx="12063387" cy="3837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Calibri Light" panose="020F0302020204030204"/>
            </a:rPr>
            <a:t>Jewlery with Inappropriate designs are not allowed!</a:t>
          </a:r>
        </a:p>
      </dsp:txBody>
      <dsp:txXfrm>
        <a:off x="18734" y="911969"/>
        <a:ext cx="12025919" cy="346292"/>
      </dsp:txXfrm>
    </dsp:sp>
    <dsp:sp modelId="{66D35630-62B9-48C2-81EE-F2D24E8D5E69}">
      <dsp:nvSpPr>
        <dsp:cNvPr id="0" name=""/>
        <dsp:cNvSpPr/>
      </dsp:nvSpPr>
      <dsp:spPr>
        <a:xfrm>
          <a:off x="0" y="1323076"/>
          <a:ext cx="12063387" cy="3837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latin typeface="Calibri Light" panose="020F0302020204030204"/>
            </a:rPr>
            <a:t>School Administration have the final say in ALL dress code matters!</a:t>
          </a:r>
        </a:p>
      </dsp:txBody>
      <dsp:txXfrm>
        <a:off x="18734" y="1341810"/>
        <a:ext cx="12025919"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204B7-C5AA-41BA-B33B-5FC7536821A1}">
      <dsp:nvSpPr>
        <dsp:cNvPr id="0" name=""/>
        <dsp:cNvSpPr/>
      </dsp:nvSpPr>
      <dsp:spPr>
        <a:xfrm>
          <a:off x="0" y="0"/>
          <a:ext cx="5086065" cy="112826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PBIS is used school wide </a:t>
          </a:r>
        </a:p>
      </dsp:txBody>
      <dsp:txXfrm>
        <a:off x="33046" y="33046"/>
        <a:ext cx="3868576" cy="1062175"/>
      </dsp:txXfrm>
    </dsp:sp>
    <dsp:sp modelId="{0DB2D8C3-7865-43D1-9313-2F1DC95B76C4}">
      <dsp:nvSpPr>
        <dsp:cNvPr id="0" name=""/>
        <dsp:cNvSpPr/>
      </dsp:nvSpPr>
      <dsp:spPr>
        <a:xfrm>
          <a:off x="448770" y="1316311"/>
          <a:ext cx="5086065" cy="112826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Positive Behavior Expectations with incentives and consequences </a:t>
          </a:r>
        </a:p>
      </dsp:txBody>
      <dsp:txXfrm>
        <a:off x="481816" y="1349357"/>
        <a:ext cx="3837828" cy="1062175"/>
      </dsp:txXfrm>
    </dsp:sp>
    <dsp:sp modelId="{A4C24C76-E46F-4528-B999-D04D591CE7ED}">
      <dsp:nvSpPr>
        <dsp:cNvPr id="0" name=""/>
        <dsp:cNvSpPr/>
      </dsp:nvSpPr>
      <dsp:spPr>
        <a:xfrm>
          <a:off x="897540" y="2632623"/>
          <a:ext cx="5086065" cy="112826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Recognition system for students and teachers doing the right thing</a:t>
          </a:r>
        </a:p>
      </dsp:txBody>
      <dsp:txXfrm>
        <a:off x="930586" y="2665669"/>
        <a:ext cx="3837828" cy="1062175"/>
      </dsp:txXfrm>
    </dsp:sp>
    <dsp:sp modelId="{A50E51B8-8579-40AB-87B4-0602D434B3D9}">
      <dsp:nvSpPr>
        <dsp:cNvPr id="0" name=""/>
        <dsp:cNvSpPr/>
      </dsp:nvSpPr>
      <dsp:spPr>
        <a:xfrm>
          <a:off x="4352691" y="855602"/>
          <a:ext cx="733373" cy="733373"/>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4517700" y="855602"/>
        <a:ext cx="403355" cy="551863"/>
      </dsp:txXfrm>
    </dsp:sp>
    <dsp:sp modelId="{8FFC137C-C53C-4BC8-959D-D699122CBC7B}">
      <dsp:nvSpPr>
        <dsp:cNvPr id="0" name=""/>
        <dsp:cNvSpPr/>
      </dsp:nvSpPr>
      <dsp:spPr>
        <a:xfrm>
          <a:off x="4801461" y="2164392"/>
          <a:ext cx="733373" cy="733373"/>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4966470" y="2164392"/>
        <a:ext cx="403355" cy="5518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E46E7-E917-492C-80A0-B6101BE368D2}">
      <dsp:nvSpPr>
        <dsp:cNvPr id="0" name=""/>
        <dsp:cNvSpPr/>
      </dsp:nvSpPr>
      <dsp:spPr>
        <a:xfrm>
          <a:off x="1091053" y="1274409"/>
          <a:ext cx="1092053" cy="10920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0BE36D-D334-41A4-BB42-6876D4FA6CD2}">
      <dsp:nvSpPr>
        <dsp:cNvPr id="0" name=""/>
        <dsp:cNvSpPr/>
      </dsp:nvSpPr>
      <dsp:spPr>
        <a:xfrm>
          <a:off x="423687" y="2710418"/>
          <a:ext cx="2426786"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If you plan on playing a sport this year, you must maintain at least a 2.0 GPA!</a:t>
          </a:r>
        </a:p>
      </dsp:txBody>
      <dsp:txXfrm>
        <a:off x="423687" y="2710418"/>
        <a:ext cx="2426786" cy="855000"/>
      </dsp:txXfrm>
    </dsp:sp>
    <dsp:sp modelId="{0D1FFE52-E9D6-4DD7-BFFF-84347B1152B1}">
      <dsp:nvSpPr>
        <dsp:cNvPr id="0" name=""/>
        <dsp:cNvSpPr/>
      </dsp:nvSpPr>
      <dsp:spPr>
        <a:xfrm>
          <a:off x="3942527" y="1274409"/>
          <a:ext cx="1092053" cy="10920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0192EE-9F00-499A-958E-34B73B75FD3F}">
      <dsp:nvSpPr>
        <dsp:cNvPr id="0" name=""/>
        <dsp:cNvSpPr/>
      </dsp:nvSpPr>
      <dsp:spPr>
        <a:xfrm>
          <a:off x="3275161" y="2710418"/>
          <a:ext cx="2426786"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No exceptions!</a:t>
          </a:r>
        </a:p>
      </dsp:txBody>
      <dsp:txXfrm>
        <a:off x="3275161" y="2710418"/>
        <a:ext cx="2426786" cy="855000"/>
      </dsp:txXfrm>
    </dsp:sp>
    <dsp:sp modelId="{90B289AB-D69B-4FF3-A208-8EFE96CFD19C}">
      <dsp:nvSpPr>
        <dsp:cNvPr id="0" name=""/>
        <dsp:cNvSpPr/>
      </dsp:nvSpPr>
      <dsp:spPr>
        <a:xfrm>
          <a:off x="6794002" y="1274409"/>
          <a:ext cx="1092053" cy="10920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8E4F4A-210C-4230-B476-8B7CA8717268}">
      <dsp:nvSpPr>
        <dsp:cNvPr id="0" name=""/>
        <dsp:cNvSpPr/>
      </dsp:nvSpPr>
      <dsp:spPr>
        <a:xfrm>
          <a:off x="6126635" y="2710418"/>
          <a:ext cx="2426786"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rtl="0">
            <a:lnSpc>
              <a:spcPct val="100000"/>
            </a:lnSpc>
            <a:spcBef>
              <a:spcPct val="0"/>
            </a:spcBef>
            <a:spcAft>
              <a:spcPct val="35000"/>
            </a:spcAft>
            <a:buNone/>
          </a:pPr>
          <a:r>
            <a:rPr lang="en-US" sz="1100" kern="1200"/>
            <a:t>Your coach will be notified </a:t>
          </a:r>
          <a:r>
            <a:rPr lang="en-US" sz="1100" kern="1200">
              <a:latin typeface="Calibri Light" panose="020F0302020204030204"/>
            </a:rPr>
            <a:t>if you receive any days of ISS or OSS. You may not attend a game or practice if you are given OSS that day and on the day(s) you have OSS.</a:t>
          </a:r>
          <a:endParaRPr lang="en-US" sz="1100" kern="1200"/>
        </a:p>
      </dsp:txBody>
      <dsp:txXfrm>
        <a:off x="6126635" y="2710418"/>
        <a:ext cx="2426786" cy="855000"/>
      </dsp:txXfrm>
    </dsp:sp>
    <dsp:sp modelId="{DE441DE7-818B-432F-9F83-977AC4269531}">
      <dsp:nvSpPr>
        <dsp:cNvPr id="0" name=""/>
        <dsp:cNvSpPr/>
      </dsp:nvSpPr>
      <dsp:spPr>
        <a:xfrm>
          <a:off x="9645476" y="1274409"/>
          <a:ext cx="1092053" cy="1092053"/>
        </a:xfrm>
        <a:prstGeom prst="rect">
          <a:avLst/>
        </a:prstGeom>
        <a:solidFill>
          <a:schemeClr val="accent5">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240C3B-3696-4010-8C44-2127A9D25D95}">
      <dsp:nvSpPr>
        <dsp:cNvPr id="0" name=""/>
        <dsp:cNvSpPr/>
      </dsp:nvSpPr>
      <dsp:spPr>
        <a:xfrm>
          <a:off x="8978109" y="2710418"/>
          <a:ext cx="2426786"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rtl="0">
            <a:lnSpc>
              <a:spcPct val="90000"/>
            </a:lnSpc>
            <a:spcBef>
              <a:spcPct val="0"/>
            </a:spcBef>
            <a:spcAft>
              <a:spcPct val="35000"/>
            </a:spcAft>
            <a:buNone/>
          </a:pPr>
          <a:r>
            <a:rPr lang="en-US" sz="1100" kern="1200">
              <a:latin typeface="Calibri Light" panose="020F0302020204030204"/>
            </a:rPr>
            <a:t>Discipline issues can result in loss of participation in games and or activities.</a:t>
          </a:r>
        </a:p>
      </dsp:txBody>
      <dsp:txXfrm>
        <a:off x="8978109" y="2710418"/>
        <a:ext cx="2426786" cy="855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00BE3B5-E735-4C82-9FB1-D77D09772BEB}" type="datetimeFigureOut">
              <a:t>8/15/2024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33D5815-A1B7-47CE-B158-77DCA976D7DA}" type="slidenum">
              <a:t>‹#›</a:t>
            </a:fld>
            <a:endParaRPr lang="en-US"/>
          </a:p>
        </p:txBody>
      </p:sp>
    </p:spTree>
    <p:extLst>
      <p:ext uri="{BB962C8B-B14F-4D97-AF65-F5344CB8AC3E}">
        <p14:creationId xmlns:p14="http://schemas.microsoft.com/office/powerpoint/2010/main" val="2768270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F40754-6EFF-4617-A0D7-505FF0F1FD5F}" type="slidenum">
              <a:rPr lang="en-US"/>
              <a:t>2</a:t>
            </a:fld>
            <a:endParaRPr lang="en-US"/>
          </a:p>
        </p:txBody>
      </p:sp>
    </p:spTree>
    <p:extLst>
      <p:ext uri="{BB962C8B-B14F-4D97-AF65-F5344CB8AC3E}">
        <p14:creationId xmlns:p14="http://schemas.microsoft.com/office/powerpoint/2010/main" val="558100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F40754-6EFF-4617-A0D7-505FF0F1FD5F}" type="slidenum">
              <a:rPr lang="en-US"/>
              <a:t>6</a:t>
            </a:fld>
            <a:endParaRPr lang="en-US"/>
          </a:p>
        </p:txBody>
      </p:sp>
    </p:spTree>
    <p:extLst>
      <p:ext uri="{BB962C8B-B14F-4D97-AF65-F5344CB8AC3E}">
        <p14:creationId xmlns:p14="http://schemas.microsoft.com/office/powerpoint/2010/main" val="3593970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C613B-F8B6-41D8-9538-86FFAF1A3C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FE9C29-FCCA-43EE-BA6C-4C195D8C05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8C0533-5DA1-4E7F-A598-78E31CEE3950}"/>
              </a:ext>
            </a:extLst>
          </p:cNvPr>
          <p:cNvSpPr>
            <a:spLocks noGrp="1"/>
          </p:cNvSpPr>
          <p:nvPr>
            <p:ph type="dt" sz="half" idx="10"/>
          </p:nvPr>
        </p:nvSpPr>
        <p:spPr/>
        <p:txBody>
          <a:bodyPr/>
          <a:lstStyle/>
          <a:p>
            <a:fld id="{4F15A951-59F4-4FD6-93BD-5E11F1DC72C5}" type="datetimeFigureOut">
              <a:rPr lang="en-US" smtClean="0"/>
              <a:t>8/15/2024</a:t>
            </a:fld>
            <a:endParaRPr lang="en-US"/>
          </a:p>
        </p:txBody>
      </p:sp>
      <p:sp>
        <p:nvSpPr>
          <p:cNvPr id="5" name="Footer Placeholder 4">
            <a:extLst>
              <a:ext uri="{FF2B5EF4-FFF2-40B4-BE49-F238E27FC236}">
                <a16:creationId xmlns:a16="http://schemas.microsoft.com/office/drawing/2014/main" id="{567FB92E-3042-4B44-9533-33877EFD5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012F3-9E3E-4289-AC87-ABCB34E53803}"/>
              </a:ext>
            </a:extLst>
          </p:cNvPr>
          <p:cNvSpPr>
            <a:spLocks noGrp="1"/>
          </p:cNvSpPr>
          <p:nvPr>
            <p:ph type="sldNum" sz="quarter" idx="12"/>
          </p:nvPr>
        </p:nvSpPr>
        <p:spPr/>
        <p:txBody>
          <a:bodyPr/>
          <a:lstStyle/>
          <a:p>
            <a:fld id="{2D7ABF12-68DC-43AC-B82F-D81BEB2E1695}" type="slidenum">
              <a:rPr lang="en-US" smtClean="0"/>
              <a:t>‹#›</a:t>
            </a:fld>
            <a:endParaRPr lang="en-US"/>
          </a:p>
        </p:txBody>
      </p:sp>
    </p:spTree>
    <p:extLst>
      <p:ext uri="{BB962C8B-B14F-4D97-AF65-F5344CB8AC3E}">
        <p14:creationId xmlns:p14="http://schemas.microsoft.com/office/powerpoint/2010/main" val="2416833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8454-63EE-448B-BF8E-ADC80DE33E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E6A3D4-6036-4232-A223-02D7BC4EB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51CD7-B5C6-4C3B-9AEC-8128E85CD1BD}"/>
              </a:ext>
            </a:extLst>
          </p:cNvPr>
          <p:cNvSpPr>
            <a:spLocks noGrp="1"/>
          </p:cNvSpPr>
          <p:nvPr>
            <p:ph type="dt" sz="half" idx="10"/>
          </p:nvPr>
        </p:nvSpPr>
        <p:spPr/>
        <p:txBody>
          <a:bodyPr/>
          <a:lstStyle/>
          <a:p>
            <a:fld id="{4F15A951-59F4-4FD6-93BD-5E11F1DC72C5}" type="datetimeFigureOut">
              <a:rPr lang="en-US" smtClean="0"/>
              <a:t>8/15/2024</a:t>
            </a:fld>
            <a:endParaRPr lang="en-US"/>
          </a:p>
        </p:txBody>
      </p:sp>
      <p:sp>
        <p:nvSpPr>
          <p:cNvPr id="5" name="Footer Placeholder 4">
            <a:extLst>
              <a:ext uri="{FF2B5EF4-FFF2-40B4-BE49-F238E27FC236}">
                <a16:creationId xmlns:a16="http://schemas.microsoft.com/office/drawing/2014/main" id="{A3628B7A-3322-4FAE-A544-034BB6875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F571D-87C1-485B-977E-2779AC2D3B7C}"/>
              </a:ext>
            </a:extLst>
          </p:cNvPr>
          <p:cNvSpPr>
            <a:spLocks noGrp="1"/>
          </p:cNvSpPr>
          <p:nvPr>
            <p:ph type="sldNum" sz="quarter" idx="12"/>
          </p:nvPr>
        </p:nvSpPr>
        <p:spPr/>
        <p:txBody>
          <a:bodyPr/>
          <a:lstStyle/>
          <a:p>
            <a:fld id="{2D7ABF12-68DC-43AC-B82F-D81BEB2E1695}" type="slidenum">
              <a:rPr lang="en-US" smtClean="0"/>
              <a:t>‹#›</a:t>
            </a:fld>
            <a:endParaRPr lang="en-US"/>
          </a:p>
        </p:txBody>
      </p:sp>
    </p:spTree>
    <p:extLst>
      <p:ext uri="{BB962C8B-B14F-4D97-AF65-F5344CB8AC3E}">
        <p14:creationId xmlns:p14="http://schemas.microsoft.com/office/powerpoint/2010/main" val="1168092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A359FA-9D83-4A2A-B91F-718E44DF09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296449-6DCF-4720-B544-439AE70680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5CE819-34A0-4CE8-A9E1-BA5537D902A0}"/>
              </a:ext>
            </a:extLst>
          </p:cNvPr>
          <p:cNvSpPr>
            <a:spLocks noGrp="1"/>
          </p:cNvSpPr>
          <p:nvPr>
            <p:ph type="dt" sz="half" idx="10"/>
          </p:nvPr>
        </p:nvSpPr>
        <p:spPr/>
        <p:txBody>
          <a:bodyPr/>
          <a:lstStyle/>
          <a:p>
            <a:fld id="{4F15A951-59F4-4FD6-93BD-5E11F1DC72C5}" type="datetimeFigureOut">
              <a:rPr lang="en-US" smtClean="0"/>
              <a:t>8/15/2024</a:t>
            </a:fld>
            <a:endParaRPr lang="en-US"/>
          </a:p>
        </p:txBody>
      </p:sp>
      <p:sp>
        <p:nvSpPr>
          <p:cNvPr id="5" name="Footer Placeholder 4">
            <a:extLst>
              <a:ext uri="{FF2B5EF4-FFF2-40B4-BE49-F238E27FC236}">
                <a16:creationId xmlns:a16="http://schemas.microsoft.com/office/drawing/2014/main" id="{93AFA373-E3FE-4028-BDD9-C547D92B43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9565E-BC3B-486A-B7B6-40C994AAF55A}"/>
              </a:ext>
            </a:extLst>
          </p:cNvPr>
          <p:cNvSpPr>
            <a:spLocks noGrp="1"/>
          </p:cNvSpPr>
          <p:nvPr>
            <p:ph type="sldNum" sz="quarter" idx="12"/>
          </p:nvPr>
        </p:nvSpPr>
        <p:spPr/>
        <p:txBody>
          <a:bodyPr/>
          <a:lstStyle/>
          <a:p>
            <a:fld id="{2D7ABF12-68DC-43AC-B82F-D81BEB2E1695}" type="slidenum">
              <a:rPr lang="en-US" smtClean="0"/>
              <a:t>‹#›</a:t>
            </a:fld>
            <a:endParaRPr lang="en-US"/>
          </a:p>
        </p:txBody>
      </p:sp>
    </p:spTree>
    <p:extLst>
      <p:ext uri="{BB962C8B-B14F-4D97-AF65-F5344CB8AC3E}">
        <p14:creationId xmlns:p14="http://schemas.microsoft.com/office/powerpoint/2010/main" val="1487204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8/15/2024</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527468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97579-C0E5-4C8A-875C-C911375BD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AA2B5-B0AD-470B-8105-258A947A87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0CD3-DBB5-4EB4-8783-352D31A12185}"/>
              </a:ext>
            </a:extLst>
          </p:cNvPr>
          <p:cNvSpPr>
            <a:spLocks noGrp="1"/>
          </p:cNvSpPr>
          <p:nvPr>
            <p:ph type="dt" sz="half" idx="10"/>
          </p:nvPr>
        </p:nvSpPr>
        <p:spPr/>
        <p:txBody>
          <a:bodyPr/>
          <a:lstStyle/>
          <a:p>
            <a:fld id="{4F15A951-59F4-4FD6-93BD-5E11F1DC72C5}" type="datetimeFigureOut">
              <a:rPr lang="en-US" smtClean="0"/>
              <a:t>8/15/2024</a:t>
            </a:fld>
            <a:endParaRPr lang="en-US"/>
          </a:p>
        </p:txBody>
      </p:sp>
      <p:sp>
        <p:nvSpPr>
          <p:cNvPr id="5" name="Footer Placeholder 4">
            <a:extLst>
              <a:ext uri="{FF2B5EF4-FFF2-40B4-BE49-F238E27FC236}">
                <a16:creationId xmlns:a16="http://schemas.microsoft.com/office/drawing/2014/main" id="{03AB591F-8582-46FA-910A-1B1246D15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7A20E-FA08-4E20-A9A0-639EA6C60D63}"/>
              </a:ext>
            </a:extLst>
          </p:cNvPr>
          <p:cNvSpPr>
            <a:spLocks noGrp="1"/>
          </p:cNvSpPr>
          <p:nvPr>
            <p:ph type="sldNum" sz="quarter" idx="12"/>
          </p:nvPr>
        </p:nvSpPr>
        <p:spPr/>
        <p:txBody>
          <a:bodyPr/>
          <a:lstStyle/>
          <a:p>
            <a:fld id="{2D7ABF12-68DC-43AC-B82F-D81BEB2E1695}" type="slidenum">
              <a:rPr lang="en-US" smtClean="0"/>
              <a:t>‹#›</a:t>
            </a:fld>
            <a:endParaRPr lang="en-US"/>
          </a:p>
        </p:txBody>
      </p:sp>
    </p:spTree>
    <p:extLst>
      <p:ext uri="{BB962C8B-B14F-4D97-AF65-F5344CB8AC3E}">
        <p14:creationId xmlns:p14="http://schemas.microsoft.com/office/powerpoint/2010/main" val="2105814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201A8-3C98-48DE-944D-62C08289A8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365D5-885B-456C-88E9-0206492298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F7A09F-6091-4B46-B7CB-662F0F61C88A}"/>
              </a:ext>
            </a:extLst>
          </p:cNvPr>
          <p:cNvSpPr>
            <a:spLocks noGrp="1"/>
          </p:cNvSpPr>
          <p:nvPr>
            <p:ph type="dt" sz="half" idx="10"/>
          </p:nvPr>
        </p:nvSpPr>
        <p:spPr/>
        <p:txBody>
          <a:bodyPr/>
          <a:lstStyle/>
          <a:p>
            <a:fld id="{4F15A951-59F4-4FD6-93BD-5E11F1DC72C5}" type="datetimeFigureOut">
              <a:rPr lang="en-US" smtClean="0"/>
              <a:t>8/15/2024</a:t>
            </a:fld>
            <a:endParaRPr lang="en-US"/>
          </a:p>
        </p:txBody>
      </p:sp>
      <p:sp>
        <p:nvSpPr>
          <p:cNvPr id="5" name="Footer Placeholder 4">
            <a:extLst>
              <a:ext uri="{FF2B5EF4-FFF2-40B4-BE49-F238E27FC236}">
                <a16:creationId xmlns:a16="http://schemas.microsoft.com/office/drawing/2014/main" id="{5EB12BA4-BA15-4AD7-BC35-0B2713A27F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8CB5F6-D98D-41E9-9D58-EB043BEA7B1E}"/>
              </a:ext>
            </a:extLst>
          </p:cNvPr>
          <p:cNvSpPr>
            <a:spLocks noGrp="1"/>
          </p:cNvSpPr>
          <p:nvPr>
            <p:ph type="sldNum" sz="quarter" idx="12"/>
          </p:nvPr>
        </p:nvSpPr>
        <p:spPr/>
        <p:txBody>
          <a:bodyPr/>
          <a:lstStyle/>
          <a:p>
            <a:fld id="{2D7ABF12-68DC-43AC-B82F-D81BEB2E1695}" type="slidenum">
              <a:rPr lang="en-US" smtClean="0"/>
              <a:t>‹#›</a:t>
            </a:fld>
            <a:endParaRPr lang="en-US"/>
          </a:p>
        </p:txBody>
      </p:sp>
    </p:spTree>
    <p:extLst>
      <p:ext uri="{BB962C8B-B14F-4D97-AF65-F5344CB8AC3E}">
        <p14:creationId xmlns:p14="http://schemas.microsoft.com/office/powerpoint/2010/main" val="1355717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094C-8366-4761-8243-2E57328C1C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1A96E1-6714-4281-9008-A334226388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F4628B-D4D3-4A95-9DE9-A6F814EE18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F54BCC-EAA1-4570-A99E-7B290E6E24FF}"/>
              </a:ext>
            </a:extLst>
          </p:cNvPr>
          <p:cNvSpPr>
            <a:spLocks noGrp="1"/>
          </p:cNvSpPr>
          <p:nvPr>
            <p:ph type="dt" sz="half" idx="10"/>
          </p:nvPr>
        </p:nvSpPr>
        <p:spPr/>
        <p:txBody>
          <a:bodyPr/>
          <a:lstStyle/>
          <a:p>
            <a:fld id="{4F15A951-59F4-4FD6-93BD-5E11F1DC72C5}" type="datetimeFigureOut">
              <a:rPr lang="en-US" smtClean="0"/>
              <a:t>8/15/2024</a:t>
            </a:fld>
            <a:endParaRPr lang="en-US"/>
          </a:p>
        </p:txBody>
      </p:sp>
      <p:sp>
        <p:nvSpPr>
          <p:cNvPr id="6" name="Footer Placeholder 5">
            <a:extLst>
              <a:ext uri="{FF2B5EF4-FFF2-40B4-BE49-F238E27FC236}">
                <a16:creationId xmlns:a16="http://schemas.microsoft.com/office/drawing/2014/main" id="{0F4FFA5E-BF51-42BD-A863-96046E6090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E6CD73-8B7E-49FB-A0F0-38CA326A8BC2}"/>
              </a:ext>
            </a:extLst>
          </p:cNvPr>
          <p:cNvSpPr>
            <a:spLocks noGrp="1"/>
          </p:cNvSpPr>
          <p:nvPr>
            <p:ph type="sldNum" sz="quarter" idx="12"/>
          </p:nvPr>
        </p:nvSpPr>
        <p:spPr/>
        <p:txBody>
          <a:bodyPr/>
          <a:lstStyle/>
          <a:p>
            <a:fld id="{2D7ABF12-68DC-43AC-B82F-D81BEB2E1695}" type="slidenum">
              <a:rPr lang="en-US" smtClean="0"/>
              <a:t>‹#›</a:t>
            </a:fld>
            <a:endParaRPr lang="en-US"/>
          </a:p>
        </p:txBody>
      </p:sp>
    </p:spTree>
    <p:extLst>
      <p:ext uri="{BB962C8B-B14F-4D97-AF65-F5344CB8AC3E}">
        <p14:creationId xmlns:p14="http://schemas.microsoft.com/office/powerpoint/2010/main" val="2312878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F29CD-236A-4FF8-92B2-91C65166E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3D7E6C-8C70-4269-B9C7-1CC12386D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A29A27-8597-462E-9730-B3D6D57239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442601-7617-4655-9B88-B933A27228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92F90B-0AD5-4799-B6FC-5B664C8A26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00DB26-6FD5-47FB-95C2-929BD74EE166}"/>
              </a:ext>
            </a:extLst>
          </p:cNvPr>
          <p:cNvSpPr>
            <a:spLocks noGrp="1"/>
          </p:cNvSpPr>
          <p:nvPr>
            <p:ph type="dt" sz="half" idx="10"/>
          </p:nvPr>
        </p:nvSpPr>
        <p:spPr/>
        <p:txBody>
          <a:bodyPr/>
          <a:lstStyle/>
          <a:p>
            <a:fld id="{4F15A951-59F4-4FD6-93BD-5E11F1DC72C5}" type="datetimeFigureOut">
              <a:rPr lang="en-US" smtClean="0"/>
              <a:t>8/15/2024</a:t>
            </a:fld>
            <a:endParaRPr lang="en-US"/>
          </a:p>
        </p:txBody>
      </p:sp>
      <p:sp>
        <p:nvSpPr>
          <p:cNvPr id="8" name="Footer Placeholder 7">
            <a:extLst>
              <a:ext uri="{FF2B5EF4-FFF2-40B4-BE49-F238E27FC236}">
                <a16:creationId xmlns:a16="http://schemas.microsoft.com/office/drawing/2014/main" id="{EC0C2D15-C861-4AD5-B2A4-75EEE592B9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68EE28-F357-4B4E-9CA3-50E44DD5AC2C}"/>
              </a:ext>
            </a:extLst>
          </p:cNvPr>
          <p:cNvSpPr>
            <a:spLocks noGrp="1"/>
          </p:cNvSpPr>
          <p:nvPr>
            <p:ph type="sldNum" sz="quarter" idx="12"/>
          </p:nvPr>
        </p:nvSpPr>
        <p:spPr/>
        <p:txBody>
          <a:bodyPr/>
          <a:lstStyle/>
          <a:p>
            <a:fld id="{2D7ABF12-68DC-43AC-B82F-D81BEB2E1695}" type="slidenum">
              <a:rPr lang="en-US" smtClean="0"/>
              <a:t>‹#›</a:t>
            </a:fld>
            <a:endParaRPr lang="en-US"/>
          </a:p>
        </p:txBody>
      </p:sp>
    </p:spTree>
    <p:extLst>
      <p:ext uri="{BB962C8B-B14F-4D97-AF65-F5344CB8AC3E}">
        <p14:creationId xmlns:p14="http://schemas.microsoft.com/office/powerpoint/2010/main" val="276701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EE57-0AC6-44C9-9EB1-642393D46F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567FFA-D52E-4622-A1ED-F81F3B909D8B}"/>
              </a:ext>
            </a:extLst>
          </p:cNvPr>
          <p:cNvSpPr>
            <a:spLocks noGrp="1"/>
          </p:cNvSpPr>
          <p:nvPr>
            <p:ph type="dt" sz="half" idx="10"/>
          </p:nvPr>
        </p:nvSpPr>
        <p:spPr/>
        <p:txBody>
          <a:bodyPr/>
          <a:lstStyle/>
          <a:p>
            <a:fld id="{4F15A951-59F4-4FD6-93BD-5E11F1DC72C5}" type="datetimeFigureOut">
              <a:rPr lang="en-US" smtClean="0"/>
              <a:t>8/15/2024</a:t>
            </a:fld>
            <a:endParaRPr lang="en-US"/>
          </a:p>
        </p:txBody>
      </p:sp>
      <p:sp>
        <p:nvSpPr>
          <p:cNvPr id="4" name="Footer Placeholder 3">
            <a:extLst>
              <a:ext uri="{FF2B5EF4-FFF2-40B4-BE49-F238E27FC236}">
                <a16:creationId xmlns:a16="http://schemas.microsoft.com/office/drawing/2014/main" id="{899EA798-5337-41D4-8B27-3DCBF545B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7362BE-8B94-44F0-AA7D-1876FA3C83DC}"/>
              </a:ext>
            </a:extLst>
          </p:cNvPr>
          <p:cNvSpPr>
            <a:spLocks noGrp="1"/>
          </p:cNvSpPr>
          <p:nvPr>
            <p:ph type="sldNum" sz="quarter" idx="12"/>
          </p:nvPr>
        </p:nvSpPr>
        <p:spPr/>
        <p:txBody>
          <a:bodyPr/>
          <a:lstStyle/>
          <a:p>
            <a:fld id="{2D7ABF12-68DC-43AC-B82F-D81BEB2E1695}" type="slidenum">
              <a:rPr lang="en-US" smtClean="0"/>
              <a:t>‹#›</a:t>
            </a:fld>
            <a:endParaRPr lang="en-US"/>
          </a:p>
        </p:txBody>
      </p:sp>
    </p:spTree>
    <p:extLst>
      <p:ext uri="{BB962C8B-B14F-4D97-AF65-F5344CB8AC3E}">
        <p14:creationId xmlns:p14="http://schemas.microsoft.com/office/powerpoint/2010/main" val="3145591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4A3D7A-622A-4C1D-AF25-ECD28B98823C}"/>
              </a:ext>
            </a:extLst>
          </p:cNvPr>
          <p:cNvSpPr>
            <a:spLocks noGrp="1"/>
          </p:cNvSpPr>
          <p:nvPr>
            <p:ph type="dt" sz="half" idx="10"/>
          </p:nvPr>
        </p:nvSpPr>
        <p:spPr/>
        <p:txBody>
          <a:bodyPr/>
          <a:lstStyle/>
          <a:p>
            <a:fld id="{4F15A951-59F4-4FD6-93BD-5E11F1DC72C5}" type="datetimeFigureOut">
              <a:rPr lang="en-US" smtClean="0"/>
              <a:t>8/15/2024</a:t>
            </a:fld>
            <a:endParaRPr lang="en-US"/>
          </a:p>
        </p:txBody>
      </p:sp>
      <p:sp>
        <p:nvSpPr>
          <p:cNvPr id="3" name="Footer Placeholder 2">
            <a:extLst>
              <a:ext uri="{FF2B5EF4-FFF2-40B4-BE49-F238E27FC236}">
                <a16:creationId xmlns:a16="http://schemas.microsoft.com/office/drawing/2014/main" id="{65DA07C9-E0E2-45AA-A569-D843A71606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2CCEE9-0321-43AB-86EF-FB59B06BADCD}"/>
              </a:ext>
            </a:extLst>
          </p:cNvPr>
          <p:cNvSpPr>
            <a:spLocks noGrp="1"/>
          </p:cNvSpPr>
          <p:nvPr>
            <p:ph type="sldNum" sz="quarter" idx="12"/>
          </p:nvPr>
        </p:nvSpPr>
        <p:spPr/>
        <p:txBody>
          <a:bodyPr/>
          <a:lstStyle/>
          <a:p>
            <a:fld id="{2D7ABF12-68DC-43AC-B82F-D81BEB2E1695}" type="slidenum">
              <a:rPr lang="en-US" smtClean="0"/>
              <a:t>‹#›</a:t>
            </a:fld>
            <a:endParaRPr lang="en-US"/>
          </a:p>
        </p:txBody>
      </p:sp>
    </p:spTree>
    <p:extLst>
      <p:ext uri="{BB962C8B-B14F-4D97-AF65-F5344CB8AC3E}">
        <p14:creationId xmlns:p14="http://schemas.microsoft.com/office/powerpoint/2010/main" val="333061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AE480-E360-44A8-9472-FDCFD60E5D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79ED41-0E1A-493C-A4D2-948312268A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7DD59B-B0CC-4E41-83AD-B2614B7B9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A78CE9-6656-4B70-814D-6066D304BE00}"/>
              </a:ext>
            </a:extLst>
          </p:cNvPr>
          <p:cNvSpPr>
            <a:spLocks noGrp="1"/>
          </p:cNvSpPr>
          <p:nvPr>
            <p:ph type="dt" sz="half" idx="10"/>
          </p:nvPr>
        </p:nvSpPr>
        <p:spPr/>
        <p:txBody>
          <a:bodyPr/>
          <a:lstStyle/>
          <a:p>
            <a:fld id="{4F15A951-59F4-4FD6-93BD-5E11F1DC72C5}" type="datetimeFigureOut">
              <a:rPr lang="en-US" smtClean="0"/>
              <a:t>8/15/2024</a:t>
            </a:fld>
            <a:endParaRPr lang="en-US"/>
          </a:p>
        </p:txBody>
      </p:sp>
      <p:sp>
        <p:nvSpPr>
          <p:cNvPr id="6" name="Footer Placeholder 5">
            <a:extLst>
              <a:ext uri="{FF2B5EF4-FFF2-40B4-BE49-F238E27FC236}">
                <a16:creationId xmlns:a16="http://schemas.microsoft.com/office/drawing/2014/main" id="{AE6505E3-1C5E-4B7C-BA7A-C2908F069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52FECA-4ACD-41A0-81BF-6CA56B147D91}"/>
              </a:ext>
            </a:extLst>
          </p:cNvPr>
          <p:cNvSpPr>
            <a:spLocks noGrp="1"/>
          </p:cNvSpPr>
          <p:nvPr>
            <p:ph type="sldNum" sz="quarter" idx="12"/>
          </p:nvPr>
        </p:nvSpPr>
        <p:spPr/>
        <p:txBody>
          <a:bodyPr/>
          <a:lstStyle/>
          <a:p>
            <a:fld id="{2D7ABF12-68DC-43AC-B82F-D81BEB2E1695}" type="slidenum">
              <a:rPr lang="en-US" smtClean="0"/>
              <a:t>‹#›</a:t>
            </a:fld>
            <a:endParaRPr lang="en-US"/>
          </a:p>
        </p:txBody>
      </p:sp>
    </p:spTree>
    <p:extLst>
      <p:ext uri="{BB962C8B-B14F-4D97-AF65-F5344CB8AC3E}">
        <p14:creationId xmlns:p14="http://schemas.microsoft.com/office/powerpoint/2010/main" val="1106694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8B9E-D6B9-4FA8-B6E2-2A57341CCE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E326E1-60FF-458D-9EEF-0C89753BD2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DA7C7A-07A0-411A-91BD-787D7857E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255F1-ECA4-4D7C-B92E-00849848FDDD}"/>
              </a:ext>
            </a:extLst>
          </p:cNvPr>
          <p:cNvSpPr>
            <a:spLocks noGrp="1"/>
          </p:cNvSpPr>
          <p:nvPr>
            <p:ph type="dt" sz="half" idx="10"/>
          </p:nvPr>
        </p:nvSpPr>
        <p:spPr/>
        <p:txBody>
          <a:bodyPr/>
          <a:lstStyle/>
          <a:p>
            <a:fld id="{4F15A951-59F4-4FD6-93BD-5E11F1DC72C5}" type="datetimeFigureOut">
              <a:rPr lang="en-US" smtClean="0"/>
              <a:t>8/15/2024</a:t>
            </a:fld>
            <a:endParaRPr lang="en-US"/>
          </a:p>
        </p:txBody>
      </p:sp>
      <p:sp>
        <p:nvSpPr>
          <p:cNvPr id="6" name="Footer Placeholder 5">
            <a:extLst>
              <a:ext uri="{FF2B5EF4-FFF2-40B4-BE49-F238E27FC236}">
                <a16:creationId xmlns:a16="http://schemas.microsoft.com/office/drawing/2014/main" id="{4D77B82E-9597-4D1C-8553-D204F632C9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E10D4-0F94-4FCF-A333-8727F6479FFD}"/>
              </a:ext>
            </a:extLst>
          </p:cNvPr>
          <p:cNvSpPr>
            <a:spLocks noGrp="1"/>
          </p:cNvSpPr>
          <p:nvPr>
            <p:ph type="sldNum" sz="quarter" idx="12"/>
          </p:nvPr>
        </p:nvSpPr>
        <p:spPr/>
        <p:txBody>
          <a:bodyPr/>
          <a:lstStyle/>
          <a:p>
            <a:fld id="{2D7ABF12-68DC-43AC-B82F-D81BEB2E1695}" type="slidenum">
              <a:rPr lang="en-US" smtClean="0"/>
              <a:t>‹#›</a:t>
            </a:fld>
            <a:endParaRPr lang="en-US"/>
          </a:p>
        </p:txBody>
      </p:sp>
    </p:spTree>
    <p:extLst>
      <p:ext uri="{BB962C8B-B14F-4D97-AF65-F5344CB8AC3E}">
        <p14:creationId xmlns:p14="http://schemas.microsoft.com/office/powerpoint/2010/main" val="3662407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2AF3C-B121-4B21-9601-59E5EFF836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85A639-797A-4491-9BE7-F959D4DA90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F0820-A8AD-45FE-98E3-FE52CE7099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15A951-59F4-4FD6-93BD-5E11F1DC72C5}" type="datetimeFigureOut">
              <a:rPr lang="en-US" smtClean="0"/>
              <a:t>8/15/2024</a:t>
            </a:fld>
            <a:endParaRPr lang="en-US"/>
          </a:p>
        </p:txBody>
      </p:sp>
      <p:sp>
        <p:nvSpPr>
          <p:cNvPr id="5" name="Footer Placeholder 4">
            <a:extLst>
              <a:ext uri="{FF2B5EF4-FFF2-40B4-BE49-F238E27FC236}">
                <a16:creationId xmlns:a16="http://schemas.microsoft.com/office/drawing/2014/main" id="{A1653000-C0A2-4494-AE26-028EA5598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10B9CF-DFAF-4E27-9900-1EDEA1EC3A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ABF12-68DC-43AC-B82F-D81BEB2E1695}" type="slidenum">
              <a:rPr lang="en-US" smtClean="0"/>
              <a:t>‹#›</a:t>
            </a:fld>
            <a:endParaRPr lang="en-US"/>
          </a:p>
        </p:txBody>
      </p:sp>
    </p:spTree>
    <p:extLst>
      <p:ext uri="{BB962C8B-B14F-4D97-AF65-F5344CB8AC3E}">
        <p14:creationId xmlns:p14="http://schemas.microsoft.com/office/powerpoint/2010/main" val="640009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ideo" Target="https://osceolak12.sharepoint.com/sites/SafetySecuritySupportingDocumentation/_layouts/15/stream.aspx?id=/sites/SafetySecuritySupportingDocumentation/Shared%20Documents/General/Middle%20School%20-%20High%20School%20A.D.D.mp4&amp;referrer=StreamWebApp.Web&amp;referrerScenario=AddressBarCopied.view.b5675b3f-3fbb-43a2-9cba-7b5f8ad0636e"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s://tallshipschallenge.wordpress.com/2011/1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diagramLayout" Target="../diagrams/layout1.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4.png"/><Relationship Id="rId5" Type="http://schemas.openxmlformats.org/officeDocument/2006/relationships/diagramColors" Target="../diagrams/colors1.xml"/><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diagramQuickStyle" Target="../diagrams/quickStyle1.xml"/><Relationship Id="rId9" Type="http://schemas.openxmlformats.org/officeDocument/2006/relationships/image" Target="../media/image12.pn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 name="Rectangle 214">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actus with a red arrow&#10;&#10;Description automatically generated">
            <a:extLst>
              <a:ext uri="{FF2B5EF4-FFF2-40B4-BE49-F238E27FC236}">
                <a16:creationId xmlns:a16="http://schemas.microsoft.com/office/drawing/2014/main" id="{2E49EEB9-1652-79B4-69DA-DB80D2EF5150}"/>
              </a:ext>
            </a:extLst>
          </p:cNvPr>
          <p:cNvPicPr>
            <a:picLocks noChangeAspect="1"/>
          </p:cNvPicPr>
          <p:nvPr/>
        </p:nvPicPr>
        <p:blipFill>
          <a:blip r:embed="rId2"/>
          <a:srcRect l="6618" r="2447"/>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le 1">
            <a:extLst>
              <a:ext uri="{FF2B5EF4-FFF2-40B4-BE49-F238E27FC236}">
                <a16:creationId xmlns:a16="http://schemas.microsoft.com/office/drawing/2014/main" id="{0BED7E89-E3F2-4E14-9B8C-0BDFEDBD881F}"/>
              </a:ext>
            </a:extLst>
          </p:cNvPr>
          <p:cNvSpPr>
            <a:spLocks noGrp="1"/>
          </p:cNvSpPr>
          <p:nvPr>
            <p:ph type="ctrTitle"/>
          </p:nvPr>
        </p:nvSpPr>
        <p:spPr>
          <a:xfrm>
            <a:off x="653480" y="6017785"/>
            <a:ext cx="6931319" cy="365851"/>
          </a:xfrm>
        </p:spPr>
        <p:txBody>
          <a:bodyPr anchor="b">
            <a:normAutofit fontScale="90000"/>
          </a:bodyPr>
          <a:lstStyle/>
          <a:p>
            <a:r>
              <a:rPr lang="en-US" sz="3200" b="1" u="sng">
                <a:solidFill>
                  <a:schemeClr val="tx1">
                    <a:lumMod val="85000"/>
                    <a:lumOff val="15000"/>
                  </a:schemeClr>
                </a:solidFill>
                <a:latin typeface="Britannic Bold"/>
              </a:rPr>
              <a:t>Welcome to </a:t>
            </a:r>
            <a:br>
              <a:rPr lang="en-US" sz="3200" b="1" u="sng">
                <a:latin typeface="Britannic Bold"/>
              </a:rPr>
            </a:br>
            <a:r>
              <a:rPr lang="en-US" sz="3200" b="1" u="sng">
                <a:solidFill>
                  <a:schemeClr val="tx1">
                    <a:lumMod val="85000"/>
                    <a:lumOff val="15000"/>
                  </a:schemeClr>
                </a:solidFill>
                <a:latin typeface="Britannic Bold"/>
              </a:rPr>
              <a:t>Poinciana High School!</a:t>
            </a:r>
            <a:br>
              <a:rPr lang="en-US" sz="900" b="1" u="sng">
                <a:ea typeface="Calibri Light"/>
                <a:cs typeface="Calibri Light"/>
              </a:rPr>
            </a:br>
            <a:br>
              <a:rPr lang="en-US" sz="900" b="1" u="sng">
                <a:ea typeface="Calibri Light"/>
                <a:cs typeface="Calibri Light"/>
              </a:rPr>
            </a:br>
            <a:br>
              <a:rPr lang="en-US" sz="900" b="1" u="sng">
                <a:ea typeface="Calibri Light"/>
                <a:cs typeface="Calibri Light"/>
              </a:rPr>
            </a:br>
            <a:endParaRPr lang="en-US" sz="900" b="1" u="sng">
              <a:solidFill>
                <a:schemeClr val="tx1">
                  <a:lumMod val="85000"/>
                  <a:lumOff val="15000"/>
                </a:schemeClr>
              </a:solidFill>
              <a:ea typeface="Calibri Light"/>
              <a:cs typeface="Calibri Light"/>
            </a:endParaRPr>
          </a:p>
        </p:txBody>
      </p:sp>
      <p:pic>
        <p:nvPicPr>
          <p:cNvPr id="4" name="Picture 2" descr="Poinciana High School - Home | Facebook">
            <a:extLst>
              <a:ext uri="{FF2B5EF4-FFF2-40B4-BE49-F238E27FC236}">
                <a16:creationId xmlns:a16="http://schemas.microsoft.com/office/drawing/2014/main" id="{85D330AA-1641-42CE-A186-CB8D6DC092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382"/>
          <a:stretch/>
        </p:blipFill>
        <p:spPr bwMode="auto">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629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C99FF77-C1CD-4B4E-BBBB-AAC405829AC9}"/>
              </a:ext>
            </a:extLst>
          </p:cNvPr>
          <p:cNvPicPr>
            <a:picLocks noChangeAspect="1"/>
          </p:cNvPicPr>
          <p:nvPr/>
        </p:nvPicPr>
        <p:blipFill>
          <a:blip r:embed="rId2"/>
          <a:stretch>
            <a:fillRect/>
          </a:stretch>
        </p:blipFill>
        <p:spPr>
          <a:xfrm>
            <a:off x="6176433" y="722653"/>
            <a:ext cx="5372100" cy="5412693"/>
          </a:xfrm>
          <a:prstGeom prst="rect">
            <a:avLst/>
          </a:prstGeom>
        </p:spPr>
      </p:pic>
      <p:sp>
        <p:nvSpPr>
          <p:cNvPr id="90" name="Rectangle 89">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6372F97-2DB3-400E-BF3B-7C279B6E2A00}"/>
              </a:ext>
            </a:extLst>
          </p:cNvPr>
          <p:cNvPicPr>
            <a:picLocks noGrp="1" noChangeAspect="1"/>
          </p:cNvPicPr>
          <p:nvPr>
            <p:ph idx="1"/>
          </p:nvPr>
        </p:nvPicPr>
        <p:blipFill>
          <a:blip r:embed="rId3"/>
          <a:stretch>
            <a:fillRect/>
          </a:stretch>
        </p:blipFill>
        <p:spPr>
          <a:xfrm>
            <a:off x="1024487" y="643467"/>
            <a:ext cx="4610056" cy="5571066"/>
          </a:xfrm>
          <a:prstGeom prst="rect">
            <a:avLst/>
          </a:prstGeom>
        </p:spPr>
      </p:pic>
    </p:spTree>
    <p:extLst>
      <p:ext uri="{BB962C8B-B14F-4D97-AF65-F5344CB8AC3E}">
        <p14:creationId xmlns:p14="http://schemas.microsoft.com/office/powerpoint/2010/main" val="129316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orange parking sign with a eagle head on it&#10;&#10;Description automatically generated">
            <a:extLst>
              <a:ext uri="{FF2B5EF4-FFF2-40B4-BE49-F238E27FC236}">
                <a16:creationId xmlns:a16="http://schemas.microsoft.com/office/drawing/2014/main" id="{7202B07F-2D80-A499-1B4A-B095D6D880FE}"/>
              </a:ext>
            </a:extLst>
          </p:cNvPr>
          <p:cNvPicPr>
            <a:picLocks noChangeAspect="1"/>
          </p:cNvPicPr>
          <p:nvPr/>
        </p:nvPicPr>
        <p:blipFill rotWithShape="1">
          <a:blip r:embed="rId2"/>
          <a:srcRect l="5561" r="7563"/>
          <a:stretch/>
        </p:blipFill>
        <p:spPr>
          <a:xfrm>
            <a:off x="680483" y="685792"/>
            <a:ext cx="2931299" cy="5486400"/>
          </a:xfrm>
          <a:prstGeom prst="rect">
            <a:avLst/>
          </a:prstGeom>
        </p:spPr>
      </p:pic>
      <p:sp>
        <p:nvSpPr>
          <p:cNvPr id="48" name="Rectangle 47">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1782" y="685800"/>
            <a:ext cx="4994335"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13250" y="793576"/>
            <a:ext cx="3991399" cy="763640"/>
          </a:xfrm>
        </p:spPr>
        <p:txBody>
          <a:bodyPr anchor="b">
            <a:normAutofit fontScale="90000"/>
          </a:bodyPr>
          <a:lstStyle/>
          <a:p>
            <a:pPr algn="ctr"/>
            <a:r>
              <a:rPr lang="en-US" sz="3600" b="1" u="sng" dirty="0">
                <a:solidFill>
                  <a:srgbClr val="595959"/>
                </a:solidFill>
              </a:rPr>
              <a:t>Student Parking-Fee $35.00</a:t>
            </a:r>
          </a:p>
        </p:txBody>
      </p:sp>
      <p:sp>
        <p:nvSpPr>
          <p:cNvPr id="3" name="Content Placeholder 2"/>
          <p:cNvSpPr>
            <a:spLocks noGrp="1"/>
          </p:cNvSpPr>
          <p:nvPr>
            <p:ph idx="1"/>
          </p:nvPr>
        </p:nvSpPr>
        <p:spPr>
          <a:xfrm>
            <a:off x="3954407" y="1453373"/>
            <a:ext cx="4503049" cy="4801541"/>
          </a:xfrm>
        </p:spPr>
        <p:txBody>
          <a:bodyPr vert="horz" lIns="91440" tIns="45720" rIns="91440" bIns="45720" rtlCol="0" anchor="t">
            <a:noAutofit/>
          </a:bodyPr>
          <a:lstStyle/>
          <a:p>
            <a:pPr algn="ctr"/>
            <a:r>
              <a:rPr lang="en-US" sz="2000" b="1">
                <a:solidFill>
                  <a:srgbClr val="595959"/>
                </a:solidFill>
              </a:rPr>
              <a:t>If you drive to school, you must have a parking pass visibly displayed. </a:t>
            </a:r>
            <a:endParaRPr lang="en-US" sz="2000" b="1">
              <a:solidFill>
                <a:srgbClr val="595959"/>
              </a:solidFill>
              <a:cs typeface="Calibri"/>
            </a:endParaRPr>
          </a:p>
          <a:p>
            <a:pPr algn="ctr"/>
            <a:r>
              <a:rPr lang="en-US" sz="2000" b="1">
                <a:solidFill>
                  <a:srgbClr val="595959"/>
                </a:solidFill>
                <a:cs typeface="Calibri"/>
              </a:rPr>
              <a:t>Juniors and Seniors ONLY!</a:t>
            </a:r>
            <a:endParaRPr lang="en-US" sz="2000" b="1">
              <a:solidFill>
                <a:srgbClr val="595959"/>
              </a:solidFill>
            </a:endParaRPr>
          </a:p>
          <a:p>
            <a:pPr algn="ctr"/>
            <a:r>
              <a:rPr lang="en-US" sz="2000" b="1">
                <a:solidFill>
                  <a:srgbClr val="595959"/>
                </a:solidFill>
              </a:rPr>
              <a:t>Please see Ms. Cruz in Student Services (Dean’s Office) to get a parking application before school and after school </a:t>
            </a:r>
            <a:endParaRPr lang="en-US" sz="2000" b="1">
              <a:solidFill>
                <a:srgbClr val="595959"/>
              </a:solidFill>
              <a:cs typeface="Calibri"/>
            </a:endParaRPr>
          </a:p>
          <a:p>
            <a:pPr algn="ctr"/>
            <a:r>
              <a:rPr lang="en-US" sz="2000" b="1">
                <a:solidFill>
                  <a:srgbClr val="595959"/>
                </a:solidFill>
              </a:rPr>
              <a:t>You must have a valid Driver’s license not a restrict permit </a:t>
            </a:r>
            <a:endParaRPr lang="en-US" sz="2000" b="1">
              <a:solidFill>
                <a:srgbClr val="595959"/>
              </a:solidFill>
              <a:cs typeface="Calibri"/>
            </a:endParaRPr>
          </a:p>
          <a:p>
            <a:pPr algn="ctr"/>
            <a:r>
              <a:rPr lang="en-US" sz="2000" b="1">
                <a:solidFill>
                  <a:srgbClr val="595959"/>
                </a:solidFill>
                <a:cs typeface="Calibri"/>
              </a:rPr>
              <a:t>If a student does not have their Original Parking pass there will be a $50.00 fee &amp; possible Towing</a:t>
            </a:r>
          </a:p>
          <a:p>
            <a:pPr algn="ctr"/>
            <a:r>
              <a:rPr lang="en-US" sz="2000" b="1">
                <a:solidFill>
                  <a:srgbClr val="595959"/>
                </a:solidFill>
                <a:cs typeface="Calibri"/>
              </a:rPr>
              <a:t>Parking pass can be revoked for attendance and/or discipline issues.</a:t>
            </a:r>
          </a:p>
        </p:txBody>
      </p:sp>
      <p:pic>
        <p:nvPicPr>
          <p:cNvPr id="7" name="Picture 6">
            <a:extLst>
              <a:ext uri="{FF2B5EF4-FFF2-40B4-BE49-F238E27FC236}">
                <a16:creationId xmlns:a16="http://schemas.microsoft.com/office/drawing/2014/main" id="{1CB86B06-B81B-48BA-7471-265B29478FA2}"/>
              </a:ext>
            </a:extLst>
          </p:cNvPr>
          <p:cNvPicPr>
            <a:picLocks noChangeAspect="1"/>
          </p:cNvPicPr>
          <p:nvPr/>
        </p:nvPicPr>
        <p:blipFill rotWithShape="1">
          <a:blip r:embed="rId3"/>
          <a:srcRect l="9942" r="9733" b="2"/>
          <a:stretch/>
        </p:blipFill>
        <p:spPr>
          <a:xfrm>
            <a:off x="8606117" y="685808"/>
            <a:ext cx="2905400" cy="5486399"/>
          </a:xfrm>
          <a:prstGeom prst="rect">
            <a:avLst/>
          </a:prstGeom>
        </p:spPr>
      </p:pic>
    </p:spTree>
    <p:extLst>
      <p:ext uri="{BB962C8B-B14F-4D97-AF65-F5344CB8AC3E}">
        <p14:creationId xmlns:p14="http://schemas.microsoft.com/office/powerpoint/2010/main" val="936265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85"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Rectangle 88">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47280" y="759805"/>
            <a:ext cx="10306520" cy="1653809"/>
          </a:xfrm>
        </p:spPr>
        <p:txBody>
          <a:bodyPr vert="horz" lIns="91440" tIns="45720" rIns="91440" bIns="45720" rtlCol="0">
            <a:noAutofit/>
          </a:bodyPr>
          <a:lstStyle/>
          <a:p>
            <a:pPr algn="ctr"/>
            <a:r>
              <a:rPr lang="en-US" sz="5400" b="1">
                <a:solidFill>
                  <a:srgbClr val="FFFFFF"/>
                </a:solidFill>
              </a:rPr>
              <a:t>No Off-Campus Lunch Passes this School Year!!!</a:t>
            </a:r>
            <a:endParaRPr lang="en-US" sz="5400" b="1" kern="1200">
              <a:solidFill>
                <a:srgbClr val="FFFFFF"/>
              </a:solidFill>
              <a:latin typeface="+mj-lt"/>
              <a:ea typeface="+mj-ea"/>
              <a:cs typeface="+mj-cs"/>
            </a:endParaRPr>
          </a:p>
        </p:txBody>
      </p:sp>
      <p:pic>
        <p:nvPicPr>
          <p:cNvPr id="7" name="Picture 6" descr="A picture containing drawing&#10;&#10;Description automatically generated">
            <a:extLst>
              <a:ext uri="{FF2B5EF4-FFF2-40B4-BE49-F238E27FC236}">
                <a16:creationId xmlns:a16="http://schemas.microsoft.com/office/drawing/2014/main" id="{43067B27-C0C0-4E67-9D19-33C4CD0AE271}"/>
              </a:ext>
            </a:extLst>
          </p:cNvPr>
          <p:cNvPicPr>
            <a:picLocks noChangeAspect="1"/>
          </p:cNvPicPr>
          <p:nvPr/>
        </p:nvPicPr>
        <p:blipFill rotWithShape="1">
          <a:blip r:embed="rId2"/>
          <a:srcRect t="7281" b="18519"/>
          <a:stretch/>
        </p:blipFill>
        <p:spPr>
          <a:xfrm>
            <a:off x="3533954" y="2534823"/>
            <a:ext cx="4802404" cy="3563372"/>
          </a:xfrm>
          <a:prstGeom prst="rect">
            <a:avLst/>
          </a:prstGeom>
        </p:spPr>
      </p:pic>
    </p:spTree>
    <p:extLst>
      <p:ext uri="{BB962C8B-B14F-4D97-AF65-F5344CB8AC3E}">
        <p14:creationId xmlns:p14="http://schemas.microsoft.com/office/powerpoint/2010/main" val="38739334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sign with text and images&#10;&#10;Description automatically generated">
            <a:extLst>
              <a:ext uri="{FF2B5EF4-FFF2-40B4-BE49-F238E27FC236}">
                <a16:creationId xmlns:a16="http://schemas.microsoft.com/office/drawing/2014/main" id="{468C6BD7-1AD2-BC70-290E-A8F69BA7E038}"/>
              </a:ext>
            </a:extLst>
          </p:cNvPr>
          <p:cNvPicPr>
            <a:picLocks noGrp="1" noChangeAspect="1"/>
          </p:cNvPicPr>
          <p:nvPr>
            <p:ph idx="1"/>
          </p:nvPr>
        </p:nvPicPr>
        <p:blipFill>
          <a:blip r:embed="rId2"/>
          <a:srcRect r="1760"/>
          <a:stretch/>
        </p:blipFill>
        <p:spPr>
          <a:xfrm>
            <a:off x="20" y="1282"/>
            <a:ext cx="12191980" cy="6856718"/>
          </a:xfrm>
          <a:prstGeom prst="rect">
            <a:avLst/>
          </a:prstGeom>
        </p:spPr>
      </p:pic>
    </p:spTree>
    <p:extLst>
      <p:ext uri="{BB962C8B-B14F-4D97-AF65-F5344CB8AC3E}">
        <p14:creationId xmlns:p14="http://schemas.microsoft.com/office/powerpoint/2010/main" val="1329565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r>
              <a:rPr lang="en-US" sz="5400" b="1"/>
              <a:t>Lunch</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01336" y="2071315"/>
            <a:ext cx="7084709" cy="4786685"/>
          </a:xfrm>
        </p:spPr>
        <p:txBody>
          <a:bodyPr anchor="t">
            <a:normAutofit fontScale="70000" lnSpcReduction="20000"/>
          </a:bodyPr>
          <a:lstStyle/>
          <a:p>
            <a:r>
              <a:rPr lang="en-US"/>
              <a:t>If you want to see a teacher for academic purposes during lunch, you MUST have a pass, filled out and signed by a teacher.</a:t>
            </a:r>
          </a:p>
          <a:p>
            <a:pPr marL="457200" lvl="1" indent="0">
              <a:buNone/>
            </a:pPr>
            <a:endParaRPr lang="en-US" sz="2800"/>
          </a:p>
          <a:p>
            <a:r>
              <a:rPr lang="en-US"/>
              <a:t>If you do not have pass, you will not be permitted to leave the lunch area</a:t>
            </a:r>
            <a:endParaRPr lang="en-US">
              <a:cs typeface="Calibri" panose="020F0502020204030204"/>
            </a:endParaRPr>
          </a:p>
          <a:p>
            <a:r>
              <a:rPr lang="en-US"/>
              <a:t>Please stay within the indoor/outdoor cafeteria areas. </a:t>
            </a:r>
            <a:endParaRPr lang="en-US">
              <a:cs typeface="Calibri" panose="020F0502020204030204"/>
            </a:endParaRPr>
          </a:p>
          <a:p>
            <a:r>
              <a:rPr lang="en-US"/>
              <a:t>Do not sit on lunch windows. </a:t>
            </a:r>
            <a:endParaRPr lang="en-US">
              <a:cs typeface="Calibri"/>
            </a:endParaRPr>
          </a:p>
          <a:p>
            <a:r>
              <a:rPr lang="en-US"/>
              <a:t>Please do not sit in front of Automotive, Construction, Band, and Chorus.</a:t>
            </a:r>
            <a:endParaRPr lang="en-US">
              <a:cs typeface="Calibri"/>
            </a:endParaRPr>
          </a:p>
          <a:p>
            <a:r>
              <a:rPr lang="en-US">
                <a:cs typeface="Calibri"/>
              </a:rPr>
              <a:t>There is no eating at any of the hallways</a:t>
            </a:r>
          </a:p>
          <a:p>
            <a:r>
              <a:rPr lang="en-US">
                <a:cs typeface="Calibri"/>
              </a:rPr>
              <a:t>Please place trash in trashcans. </a:t>
            </a:r>
          </a:p>
          <a:p>
            <a:r>
              <a:rPr lang="en-US">
                <a:cs typeface="Calibri"/>
              </a:rPr>
              <a:t>Do not leave lunch trays on the table. </a:t>
            </a:r>
          </a:p>
          <a:p>
            <a:r>
              <a:rPr lang="en-US"/>
              <a:t>Basketball will be allowed every day of the week. However, if trash is left on the court it will be cancelled the following day. Please take pride in our new court.  </a:t>
            </a:r>
            <a:endParaRPr lang="en-US">
              <a:cs typeface="Calibri"/>
            </a:endParaRPr>
          </a:p>
          <a:p>
            <a:endParaRPr lang="en-US"/>
          </a:p>
          <a:p>
            <a:pPr marL="0" indent="0">
              <a:buNone/>
            </a:pPr>
            <a:endParaRPr lang="en-US">
              <a:cs typeface="Calibri" panose="020F0502020204030204"/>
            </a:endParaRPr>
          </a:p>
        </p:txBody>
      </p:sp>
      <p:pic>
        <p:nvPicPr>
          <p:cNvPr id="5" name="Picture 4"/>
          <p:cNvPicPr>
            <a:picLocks noChangeAspect="1"/>
          </p:cNvPicPr>
          <p:nvPr/>
        </p:nvPicPr>
        <p:blipFill rotWithShape="1">
          <a:blip r:embed="rId2"/>
          <a:srcRect t="3640" b="24206"/>
          <a:stretch/>
        </p:blipFill>
        <p:spPr>
          <a:xfrm rot="16200000">
            <a:off x="7357056" y="1930822"/>
            <a:ext cx="4096512" cy="4422820"/>
          </a:xfrm>
          <a:prstGeom prst="rect">
            <a:avLst/>
          </a:prstGeom>
        </p:spPr>
      </p:pic>
    </p:spTree>
    <p:extLst>
      <p:ext uri="{BB962C8B-B14F-4D97-AF65-F5344CB8AC3E}">
        <p14:creationId xmlns:p14="http://schemas.microsoft.com/office/powerpoint/2010/main" val="2334910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4560584" cy="1128068"/>
          </a:xfrm>
        </p:spPr>
        <p:txBody>
          <a:bodyPr anchor="ctr">
            <a:normAutofit/>
          </a:bodyPr>
          <a:lstStyle/>
          <a:p>
            <a:r>
              <a:rPr lang="en-US" sz="4000" b="1"/>
              <a:t>Transition/End of Day</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 y="2330505"/>
            <a:ext cx="5529860" cy="4022713"/>
          </a:xfrm>
        </p:spPr>
        <p:txBody>
          <a:bodyPr anchor="ctr">
            <a:normAutofit fontScale="47500" lnSpcReduction="20000"/>
          </a:bodyPr>
          <a:lstStyle/>
          <a:p>
            <a:r>
              <a:rPr lang="en-US" sz="3200"/>
              <a:t>It is extremely important to make an effort to move quickly, but carefully to your next class. </a:t>
            </a:r>
          </a:p>
          <a:p>
            <a:pPr marL="0" indent="0">
              <a:buNone/>
            </a:pPr>
            <a:endParaRPr lang="en-US"/>
          </a:p>
          <a:p>
            <a:r>
              <a:rPr lang="en-US" sz="3200"/>
              <a:t>At the end of the day please move directly to your exit point. Busses do not wait. Busses will depart by 2:18. </a:t>
            </a:r>
            <a:r>
              <a:rPr lang="en-US" sz="3200" b="1"/>
              <a:t> At dismissal </a:t>
            </a:r>
            <a:r>
              <a:rPr lang="en-US" sz="3200" b="1" u="sng">
                <a:solidFill>
                  <a:srgbClr val="FF0000"/>
                </a:solidFill>
              </a:rPr>
              <a:t>ALL</a:t>
            </a:r>
            <a:r>
              <a:rPr lang="en-US" sz="3200" b="1"/>
              <a:t> EXITS are </a:t>
            </a:r>
            <a:r>
              <a:rPr lang="en-US" sz="3200" b="1" u="sng">
                <a:solidFill>
                  <a:srgbClr val="FF0000"/>
                </a:solidFill>
              </a:rPr>
              <a:t>ONE way</a:t>
            </a:r>
            <a:r>
              <a:rPr lang="en-US" sz="3200" b="1"/>
              <a:t>!</a:t>
            </a:r>
            <a:endParaRPr lang="en-US" sz="3200" b="1">
              <a:cs typeface="Calibri"/>
            </a:endParaRPr>
          </a:p>
          <a:p>
            <a:endParaRPr lang="en-US" sz="3200"/>
          </a:p>
          <a:p>
            <a:r>
              <a:rPr lang="en-US" sz="3200"/>
              <a:t>Please go directly to your designated area. No students should be “hanging out” in the outdoor cafeteria area after school. </a:t>
            </a:r>
          </a:p>
          <a:p>
            <a:endParaRPr lang="en-US" sz="3200"/>
          </a:p>
          <a:p>
            <a:r>
              <a:rPr lang="en-US" sz="3200"/>
              <a:t>Please visit: </a:t>
            </a:r>
            <a:r>
              <a:rPr lang="en-US" sz="3200" b="1" u="sng"/>
              <a:t>businfo.Osceola.k12.fl.us</a:t>
            </a:r>
            <a:r>
              <a:rPr lang="en-US" sz="3200"/>
              <a:t>  to find bus information</a:t>
            </a:r>
            <a:endParaRPr lang="en-US" sz="3200">
              <a:cs typeface="Calibri"/>
            </a:endParaRPr>
          </a:p>
          <a:p>
            <a:endParaRPr lang="en-US" sz="3200"/>
          </a:p>
          <a:p>
            <a:r>
              <a:rPr lang="en-US" sz="3200"/>
              <a:t>Enter your address and find your bus number before the end of the day.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C19DD2D0-4B64-40F8-8660-B94EFA8EE7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 b="3065"/>
          <a:stretch/>
        </p:blipFill>
        <p:spPr>
          <a:xfrm>
            <a:off x="6195502" y="799352"/>
            <a:ext cx="5207696" cy="5259296"/>
          </a:xfrm>
          <a:prstGeom prst="rect">
            <a:avLst/>
          </a:prstGeom>
        </p:spPr>
      </p:pic>
    </p:spTree>
    <p:extLst>
      <p:ext uri="{BB962C8B-B14F-4D97-AF65-F5344CB8AC3E}">
        <p14:creationId xmlns:p14="http://schemas.microsoft.com/office/powerpoint/2010/main" val="1233802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r>
              <a:rPr lang="en-US" sz="5400" b="1"/>
              <a:t>Here Comes the Bus</a:t>
            </a:r>
            <a:endParaRPr lang="en-US" sz="5400"/>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2493" y="2071316"/>
            <a:ext cx="6713552" cy="4119172"/>
          </a:xfrm>
        </p:spPr>
        <p:txBody>
          <a:bodyPr vert="horz" lIns="91440" tIns="45720" rIns="91440" bIns="45720" rtlCol="0" anchor="t">
            <a:noAutofit/>
          </a:bodyPr>
          <a:lstStyle/>
          <a:p>
            <a:r>
              <a:rPr lang="en-US" sz="2400"/>
              <a:t>A new app you can download from the Apple &amp; Google play store</a:t>
            </a:r>
            <a:endParaRPr lang="en-US" sz="2400">
              <a:cs typeface="Calibri"/>
            </a:endParaRPr>
          </a:p>
          <a:p>
            <a:pPr marL="0" indent="0">
              <a:buNone/>
            </a:pPr>
            <a:endParaRPr lang="en-US" sz="2400">
              <a:cs typeface="Calibri"/>
            </a:endParaRPr>
          </a:p>
          <a:p>
            <a:r>
              <a:rPr lang="en-US" sz="2400" b="1"/>
              <a:t>School code 73760 </a:t>
            </a:r>
            <a:endParaRPr lang="en-US" sz="2400" b="1">
              <a:cs typeface="Calibri"/>
            </a:endParaRPr>
          </a:p>
          <a:p>
            <a:endParaRPr lang="en-US" sz="2400">
              <a:cs typeface="Calibri"/>
            </a:endParaRPr>
          </a:p>
          <a:p>
            <a:r>
              <a:rPr lang="en-US" sz="2400"/>
              <a:t>This app has your barcode to get on and off the bus</a:t>
            </a:r>
            <a:endParaRPr lang="en-US" sz="2400">
              <a:cs typeface="Calibri"/>
            </a:endParaRPr>
          </a:p>
          <a:p>
            <a:endParaRPr lang="en-US" sz="2400">
              <a:cs typeface="Calibri"/>
            </a:endParaRPr>
          </a:p>
          <a:p>
            <a:r>
              <a:rPr lang="en-US" sz="2400"/>
              <a:t>The app will notify you if your bus is late or changed due to emergency</a:t>
            </a:r>
            <a:endParaRPr lang="en-US" sz="2400">
              <a:cs typeface="Calibri"/>
            </a:endParaRPr>
          </a:p>
          <a:p>
            <a:endParaRPr lang="en-US" sz="2200"/>
          </a:p>
          <a:p>
            <a:endParaRPr lang="en-US" sz="2200">
              <a:cs typeface="Calibri"/>
            </a:endParaRPr>
          </a:p>
        </p:txBody>
      </p:sp>
      <p:pic>
        <p:nvPicPr>
          <p:cNvPr id="5" name="Picture 4" descr="A qr code on a white background&#10;&#10;Description automatically generated">
            <a:extLst>
              <a:ext uri="{FF2B5EF4-FFF2-40B4-BE49-F238E27FC236}">
                <a16:creationId xmlns:a16="http://schemas.microsoft.com/office/drawing/2014/main" id="{C677200A-2FB1-24F9-24A0-09A862036726}"/>
              </a:ext>
            </a:extLst>
          </p:cNvPr>
          <p:cNvPicPr>
            <a:picLocks noChangeAspect="1"/>
          </p:cNvPicPr>
          <p:nvPr/>
        </p:nvPicPr>
        <p:blipFill>
          <a:blip r:embed="rId2"/>
          <a:srcRect r="3794"/>
          <a:stretch/>
        </p:blipFill>
        <p:spPr>
          <a:xfrm>
            <a:off x="7675658" y="2093976"/>
            <a:ext cx="3941064" cy="4096512"/>
          </a:xfrm>
          <a:prstGeom prst="rect">
            <a:avLst/>
          </a:prstGeom>
        </p:spPr>
      </p:pic>
    </p:spTree>
    <p:extLst>
      <p:ext uri="{BB962C8B-B14F-4D97-AF65-F5344CB8AC3E}">
        <p14:creationId xmlns:p14="http://schemas.microsoft.com/office/powerpoint/2010/main" val="3832608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30000" y="639098"/>
            <a:ext cx="4813072" cy="3494790"/>
          </a:xfrm>
        </p:spPr>
        <p:txBody>
          <a:bodyPr vert="horz" lIns="91440" tIns="45720" rIns="91440" bIns="45720" rtlCol="0">
            <a:normAutofit/>
          </a:bodyPr>
          <a:lstStyle/>
          <a:p>
            <a:pPr algn="ctr"/>
            <a:r>
              <a:rPr lang="en-US" sz="6200" b="1">
                <a:latin typeface="Britannic Bold"/>
                <a:cs typeface="Calibri Light"/>
              </a:rPr>
              <a:t>  P.B.I.S. </a:t>
            </a:r>
            <a:br>
              <a:rPr lang="en-US" sz="6200" b="1">
                <a:latin typeface="Britannic Bold"/>
                <a:cs typeface="Calibri Light"/>
              </a:rPr>
            </a:br>
            <a:r>
              <a:rPr lang="en-US" sz="6200" b="1">
                <a:latin typeface="Britannic Bold"/>
                <a:cs typeface="Calibri Light"/>
              </a:rPr>
              <a:t>@ </a:t>
            </a:r>
            <a:br>
              <a:rPr lang="en-US" sz="6200" b="1">
                <a:latin typeface="Britannic Bold"/>
                <a:cs typeface="Calibri Light"/>
              </a:rPr>
            </a:br>
            <a:r>
              <a:rPr lang="en-US" sz="6200" b="1">
                <a:latin typeface="Britannic Bold"/>
                <a:cs typeface="Calibri Light"/>
              </a:rPr>
              <a:t>Poinciana High School</a:t>
            </a:r>
            <a:endParaRPr lang="en-US" sz="6200" b="1">
              <a:latin typeface="Britannic Bold"/>
            </a:endParaRPr>
          </a:p>
        </p:txBody>
      </p:sp>
      <p:sp>
        <p:nvSpPr>
          <p:cNvPr id="3" name="Subtitle 2"/>
          <p:cNvSpPr>
            <a:spLocks noGrp="1"/>
          </p:cNvSpPr>
          <p:nvPr>
            <p:ph type="subTitle" idx="1"/>
          </p:nvPr>
        </p:nvSpPr>
        <p:spPr>
          <a:xfrm>
            <a:off x="6729999" y="4455621"/>
            <a:ext cx="4829101" cy="1238616"/>
          </a:xfrm>
        </p:spPr>
        <p:txBody>
          <a:bodyPr vert="horz" lIns="91440" tIns="45720" rIns="91440" bIns="45720" rtlCol="0">
            <a:normAutofit/>
          </a:bodyPr>
          <a:lstStyle/>
          <a:p>
            <a:pPr algn="ctr">
              <a:lnSpc>
                <a:spcPct val="100000"/>
              </a:lnSpc>
            </a:pPr>
            <a:r>
              <a:rPr lang="en-US">
                <a:solidFill>
                  <a:schemeClr val="tx1">
                    <a:lumMod val="85000"/>
                    <a:lumOff val="15000"/>
                  </a:schemeClr>
                </a:solidFill>
              </a:rPr>
              <a:t>POSITIVE BEHAVIOR INTERVENTION AND SUPPORT</a:t>
            </a:r>
          </a:p>
        </p:txBody>
      </p:sp>
      <p:pic>
        <p:nvPicPr>
          <p:cNvPr id="1026" name="Picture 2" descr="Poinciana High School - Home | Facebook">
            <a:extLst>
              <a:ext uri="{FF2B5EF4-FFF2-40B4-BE49-F238E27FC236}">
                <a16:creationId xmlns:a16="http://schemas.microsoft.com/office/drawing/2014/main" id="{28D65D14-1C19-4958-9C1B-C221164D65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7921" y="620203"/>
            <a:ext cx="5054156" cy="5054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2FEC8-B1DA-438F-B45C-40470B993D55}"/>
              </a:ext>
            </a:extLst>
          </p:cNvPr>
          <p:cNvSpPr>
            <a:spLocks noGrp="1"/>
          </p:cNvSpPr>
          <p:nvPr>
            <p:ph type="title"/>
          </p:nvPr>
        </p:nvSpPr>
        <p:spPr>
          <a:xfrm>
            <a:off x="5172074" y="286603"/>
            <a:ext cx="5983605" cy="1450757"/>
          </a:xfrm>
        </p:spPr>
        <p:txBody>
          <a:bodyPr>
            <a:normAutofit/>
          </a:bodyPr>
          <a:lstStyle/>
          <a:p>
            <a:r>
              <a:rPr lang="en-US" b="1"/>
              <a:t>What is P.B.I.S.?</a:t>
            </a:r>
          </a:p>
        </p:txBody>
      </p:sp>
      <p:pic>
        <p:nvPicPr>
          <p:cNvPr id="5" name="Picture 4" descr="Logo&#10;&#10;Description automatically generated">
            <a:extLst>
              <a:ext uri="{FF2B5EF4-FFF2-40B4-BE49-F238E27FC236}">
                <a16:creationId xmlns:a16="http://schemas.microsoft.com/office/drawing/2014/main" id="{B83B8C03-7D53-4D1C-B100-D579A5FA73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661" r="8784"/>
          <a:stretch/>
        </p:blipFill>
        <p:spPr>
          <a:xfrm>
            <a:off x="20" y="10"/>
            <a:ext cx="4580077" cy="6400784"/>
          </a:xfrm>
          <a:prstGeom prst="rect">
            <a:avLst/>
          </a:prstGeom>
        </p:spPr>
      </p:pic>
      <p:graphicFrame>
        <p:nvGraphicFramePr>
          <p:cNvPr id="6" name="Diagram 2">
            <a:extLst>
              <a:ext uri="{FF2B5EF4-FFF2-40B4-BE49-F238E27FC236}">
                <a16:creationId xmlns:a16="http://schemas.microsoft.com/office/drawing/2014/main" id="{6A22803B-DA9F-4C49-AF8D-D856BDF7BF89}"/>
              </a:ext>
            </a:extLst>
          </p:cNvPr>
          <p:cNvGraphicFramePr/>
          <p:nvPr>
            <p:extLst>
              <p:ext uri="{D42A27DB-BD31-4B8C-83A1-F6EECF244321}">
                <p14:modId xmlns:p14="http://schemas.microsoft.com/office/powerpoint/2010/main" val="3035101623"/>
              </p:ext>
            </p:extLst>
          </p:nvPr>
        </p:nvGraphicFramePr>
        <p:xfrm>
          <a:off x="5406965" y="1881698"/>
          <a:ext cx="5983606"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49031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D1BB-44AA-4532-ADFD-0FCFD5E09760}"/>
              </a:ext>
            </a:extLst>
          </p:cNvPr>
          <p:cNvSpPr>
            <a:spLocks noGrp="1"/>
          </p:cNvSpPr>
          <p:nvPr>
            <p:ph type="title"/>
          </p:nvPr>
        </p:nvSpPr>
        <p:spPr>
          <a:xfrm>
            <a:off x="1097280" y="516835"/>
            <a:ext cx="5977937" cy="1666501"/>
          </a:xfrm>
        </p:spPr>
        <p:txBody>
          <a:bodyPr>
            <a:normAutofit/>
          </a:bodyPr>
          <a:lstStyle/>
          <a:p>
            <a:r>
              <a:rPr lang="en-US" sz="4000" b="1">
                <a:solidFill>
                  <a:srgbClr val="FFFFFF"/>
                </a:solidFill>
              </a:rPr>
              <a:t>The Role of the Teacher</a:t>
            </a:r>
          </a:p>
        </p:txBody>
      </p:sp>
      <p:sp>
        <p:nvSpPr>
          <p:cNvPr id="3" name="Content Placeholder 2">
            <a:extLst>
              <a:ext uri="{FF2B5EF4-FFF2-40B4-BE49-F238E27FC236}">
                <a16:creationId xmlns:a16="http://schemas.microsoft.com/office/drawing/2014/main" id="{AE8889B5-1E34-40B6-9CC5-A3BBD497048E}"/>
              </a:ext>
            </a:extLst>
          </p:cNvPr>
          <p:cNvSpPr>
            <a:spLocks noGrp="1"/>
          </p:cNvSpPr>
          <p:nvPr>
            <p:ph idx="1"/>
          </p:nvPr>
        </p:nvSpPr>
        <p:spPr>
          <a:xfrm>
            <a:off x="1097279" y="2505069"/>
            <a:ext cx="5977938" cy="3383902"/>
          </a:xfrm>
        </p:spPr>
        <p:txBody>
          <a:bodyPr vert="horz" lIns="0" tIns="45720" rIns="0" bIns="45720" rtlCol="0">
            <a:normAutofit/>
          </a:bodyPr>
          <a:lstStyle/>
          <a:p>
            <a:pPr>
              <a:lnSpc>
                <a:spcPct val="100000"/>
              </a:lnSpc>
            </a:pPr>
            <a:r>
              <a:rPr lang="en-US" sz="1500" b="1">
                <a:solidFill>
                  <a:srgbClr val="FFFFFF"/>
                </a:solidFill>
                <a:ea typeface="+mn-lt"/>
                <a:cs typeface="+mn-lt"/>
              </a:rPr>
              <a:t>Teachers play a pivotal role in developing, implementing and nourishing a healthy school culture. They: </a:t>
            </a:r>
          </a:p>
          <a:p>
            <a:pPr>
              <a:lnSpc>
                <a:spcPct val="100000"/>
              </a:lnSpc>
            </a:pPr>
            <a:r>
              <a:rPr lang="en-US" sz="1500" b="1">
                <a:solidFill>
                  <a:srgbClr val="FFFFFF"/>
                </a:solidFill>
                <a:ea typeface="+mn-lt"/>
                <a:cs typeface="+mn-lt"/>
              </a:rPr>
              <a:t>• Define expectations </a:t>
            </a:r>
          </a:p>
          <a:p>
            <a:pPr>
              <a:lnSpc>
                <a:spcPct val="100000"/>
              </a:lnSpc>
            </a:pPr>
            <a:r>
              <a:rPr lang="en-US" sz="1500" b="1">
                <a:solidFill>
                  <a:srgbClr val="FFFFFF"/>
                </a:solidFill>
                <a:ea typeface="+mn-lt"/>
                <a:cs typeface="+mn-lt"/>
              </a:rPr>
              <a:t>• Teach the expected behavior </a:t>
            </a:r>
          </a:p>
          <a:p>
            <a:pPr>
              <a:lnSpc>
                <a:spcPct val="100000"/>
              </a:lnSpc>
            </a:pPr>
            <a:r>
              <a:rPr lang="en-US" sz="1500" b="1">
                <a:solidFill>
                  <a:srgbClr val="FFFFFF"/>
                </a:solidFill>
                <a:ea typeface="+mn-lt"/>
                <a:cs typeface="+mn-lt"/>
              </a:rPr>
              <a:t>• Review expectations regularly </a:t>
            </a:r>
          </a:p>
          <a:p>
            <a:pPr>
              <a:lnSpc>
                <a:spcPct val="100000"/>
              </a:lnSpc>
            </a:pPr>
            <a:r>
              <a:rPr lang="en-US" sz="1500" b="1">
                <a:solidFill>
                  <a:srgbClr val="FFFFFF"/>
                </a:solidFill>
                <a:ea typeface="+mn-lt"/>
                <a:cs typeface="+mn-lt"/>
              </a:rPr>
              <a:t>• Monitor performance of expected behaviors </a:t>
            </a:r>
          </a:p>
          <a:p>
            <a:pPr>
              <a:lnSpc>
                <a:spcPct val="100000"/>
              </a:lnSpc>
            </a:pPr>
            <a:r>
              <a:rPr lang="en-US" sz="1500" b="1">
                <a:solidFill>
                  <a:srgbClr val="FFFFFF"/>
                </a:solidFill>
                <a:ea typeface="+mn-lt"/>
                <a:cs typeface="+mn-lt"/>
              </a:rPr>
              <a:t>• Recognize individuals when expected behaviors are demonstrated </a:t>
            </a:r>
          </a:p>
          <a:p>
            <a:pPr>
              <a:lnSpc>
                <a:spcPct val="100000"/>
              </a:lnSpc>
            </a:pPr>
            <a:r>
              <a:rPr lang="en-US" sz="1500" b="1">
                <a:solidFill>
                  <a:srgbClr val="FFFFFF"/>
                </a:solidFill>
                <a:ea typeface="+mn-lt"/>
                <a:cs typeface="+mn-lt"/>
              </a:rPr>
              <a:t>• Re-teach the expected behaviors to students as needed.</a:t>
            </a:r>
            <a:endParaRPr lang="en-US" sz="1500" b="1">
              <a:solidFill>
                <a:srgbClr val="FFFFFF"/>
              </a:solidFill>
            </a:endParaRPr>
          </a:p>
        </p:txBody>
      </p:sp>
      <p:pic>
        <p:nvPicPr>
          <p:cNvPr id="2052" name="Picture 4" descr="Poinciana High School - Home | Facebook">
            <a:extLst>
              <a:ext uri="{FF2B5EF4-FFF2-40B4-BE49-F238E27FC236}">
                <a16:creationId xmlns:a16="http://schemas.microsoft.com/office/drawing/2014/main" id="{B0C023C3-4114-4D40-8206-320B059D4F5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82408" y="96978"/>
            <a:ext cx="2506214" cy="250621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1F6D7CB4-0191-4EF8-A785-7246964F6DFB}"/>
              </a:ext>
            </a:extLst>
          </p:cNvPr>
          <p:cNvSpPr txBox="1">
            <a:spLocks/>
          </p:cNvSpPr>
          <p:nvPr/>
        </p:nvSpPr>
        <p:spPr>
          <a:xfrm>
            <a:off x="1021080" y="96978"/>
            <a:ext cx="5977937" cy="1666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u="sng"/>
              <a:t>The Role of the Student</a:t>
            </a:r>
          </a:p>
        </p:txBody>
      </p:sp>
      <p:sp>
        <p:nvSpPr>
          <p:cNvPr id="9" name="Content Placeholder 2">
            <a:extLst>
              <a:ext uri="{FF2B5EF4-FFF2-40B4-BE49-F238E27FC236}">
                <a16:creationId xmlns:a16="http://schemas.microsoft.com/office/drawing/2014/main" id="{2A84B7B1-F824-40D1-A760-B8DC972408DE}"/>
              </a:ext>
            </a:extLst>
          </p:cNvPr>
          <p:cNvSpPr txBox="1">
            <a:spLocks/>
          </p:cNvSpPr>
          <p:nvPr/>
        </p:nvSpPr>
        <p:spPr>
          <a:xfrm>
            <a:off x="1024049" y="1702171"/>
            <a:ext cx="6739938" cy="3355327"/>
          </a:xfrm>
          <a:prstGeom prst="rect">
            <a:avLst/>
          </a:prstGeom>
        </p:spPr>
        <p:txBody>
          <a:bodyPr vert="horz" lIns="0" tIns="45720" rIns="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400" b="1">
              <a:ea typeface="+mn-lt"/>
              <a:cs typeface="+mn-lt"/>
            </a:endParaRPr>
          </a:p>
          <a:p>
            <a:pPr marL="0" indent="0">
              <a:lnSpc>
                <a:spcPct val="100000"/>
              </a:lnSpc>
              <a:buNone/>
            </a:pPr>
            <a:endParaRPr lang="en-US" sz="2400" b="1">
              <a:ea typeface="+mn-lt"/>
              <a:cs typeface="+mn-lt"/>
            </a:endParaRPr>
          </a:p>
          <a:p>
            <a:pPr>
              <a:lnSpc>
                <a:spcPct val="100000"/>
              </a:lnSpc>
            </a:pPr>
            <a:r>
              <a:rPr lang="en-US" sz="3600" b="1">
                <a:ea typeface="+mn-lt"/>
                <a:cs typeface="+mn-lt"/>
              </a:rPr>
              <a:t>Students “Rep the P” by following the rules and expectations.</a:t>
            </a:r>
          </a:p>
        </p:txBody>
      </p:sp>
      <p:sp>
        <p:nvSpPr>
          <p:cNvPr id="7" name="TextBox 6">
            <a:extLst>
              <a:ext uri="{FF2B5EF4-FFF2-40B4-BE49-F238E27FC236}">
                <a16:creationId xmlns:a16="http://schemas.microsoft.com/office/drawing/2014/main" id="{C9CBA7D1-8FD2-40DB-9B76-B085B7693736}"/>
              </a:ext>
            </a:extLst>
          </p:cNvPr>
          <p:cNvSpPr txBox="1"/>
          <p:nvPr/>
        </p:nvSpPr>
        <p:spPr>
          <a:xfrm>
            <a:off x="8426502" y="2871272"/>
            <a:ext cx="3818026"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FF0000"/>
                </a:solidFill>
              </a:rPr>
              <a:t>R</a:t>
            </a:r>
            <a:r>
              <a:rPr lang="en-US" sz="4000"/>
              <a:t> - RESPECT</a:t>
            </a:r>
          </a:p>
          <a:p>
            <a:endParaRPr lang="en-US" sz="4000"/>
          </a:p>
          <a:p>
            <a:r>
              <a:rPr lang="en-US" sz="4000">
                <a:solidFill>
                  <a:srgbClr val="FF0000"/>
                </a:solidFill>
              </a:rPr>
              <a:t>E</a:t>
            </a:r>
            <a:r>
              <a:rPr lang="en-US" sz="4000"/>
              <a:t> – EDUCATION</a:t>
            </a:r>
          </a:p>
          <a:p>
            <a:endParaRPr lang="en-US" sz="4000"/>
          </a:p>
          <a:p>
            <a:r>
              <a:rPr lang="en-US" sz="4000">
                <a:solidFill>
                  <a:srgbClr val="FF0000"/>
                </a:solidFill>
              </a:rPr>
              <a:t>P</a:t>
            </a:r>
            <a:r>
              <a:rPr lang="en-US" sz="4000"/>
              <a:t> - PRIDE</a:t>
            </a:r>
          </a:p>
        </p:txBody>
      </p:sp>
    </p:spTree>
    <p:extLst>
      <p:ext uri="{BB962C8B-B14F-4D97-AF65-F5344CB8AC3E}">
        <p14:creationId xmlns:p14="http://schemas.microsoft.com/office/powerpoint/2010/main" val="478276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513C-46A2-4A15-92E2-E9694B16C921}"/>
              </a:ext>
            </a:extLst>
          </p:cNvPr>
          <p:cNvSpPr>
            <a:spLocks noGrp="1"/>
          </p:cNvSpPr>
          <p:nvPr>
            <p:ph type="title"/>
          </p:nvPr>
        </p:nvSpPr>
        <p:spPr>
          <a:xfrm>
            <a:off x="9613" y="457200"/>
            <a:ext cx="4976446" cy="1730092"/>
          </a:xfrm>
        </p:spPr>
        <p:txBody>
          <a:bodyPr vert="horz" lIns="91440" tIns="45720" rIns="91440" bIns="45720" rtlCol="0" anchor="ctr">
            <a:normAutofit/>
          </a:bodyPr>
          <a:lstStyle/>
          <a:p>
            <a:pPr algn="ctr"/>
            <a:r>
              <a:rPr lang="en-US" sz="4800" b="1"/>
              <a:t>Meet Student Services</a:t>
            </a:r>
            <a:endParaRPr lang="en-US"/>
          </a:p>
        </p:txBody>
      </p:sp>
      <p:sp>
        <p:nvSpPr>
          <p:cNvPr id="3" name="TextBox 2">
            <a:extLst>
              <a:ext uri="{FF2B5EF4-FFF2-40B4-BE49-F238E27FC236}">
                <a16:creationId xmlns:a16="http://schemas.microsoft.com/office/drawing/2014/main" id="{69D35E8F-9C2F-D716-DB7B-9053E7C4CBE0}"/>
              </a:ext>
            </a:extLst>
          </p:cNvPr>
          <p:cNvSpPr txBox="1"/>
          <p:nvPr/>
        </p:nvSpPr>
        <p:spPr>
          <a:xfrm>
            <a:off x="5311300" y="134318"/>
            <a:ext cx="6717767" cy="1038232"/>
          </a:xfrm>
          <a:prstGeom prst="rect">
            <a:avLst/>
          </a:prstGeom>
        </p:spPr>
        <p:txBody>
          <a:bodyPr vert="horz" lIns="91440" tIns="45720" rIns="91440" bIns="45720" rtlCol="0" anchor="ctr">
            <a:normAutofit/>
          </a:bodyPr>
          <a:lstStyle/>
          <a:p>
            <a:pPr lvl="1" indent="-228600">
              <a:lnSpc>
                <a:spcPct val="90000"/>
              </a:lnSpc>
              <a:spcAft>
                <a:spcPts val="600"/>
              </a:spcAft>
              <a:buFont typeface="Courier New" panose="020B0604020202020204" pitchFamily="34" charset="0"/>
              <a:buChar char="o"/>
            </a:pPr>
            <a:r>
              <a:rPr lang="en-US" sz="2200" b="1"/>
              <a:t>Ms. Cruz-Pagan  –Dean’s Office Secretary </a:t>
            </a:r>
            <a:endParaRPr lang="en-US" sz="2200" b="1">
              <a:ea typeface="Calibri"/>
              <a:cs typeface="Calibri"/>
            </a:endParaRPr>
          </a:p>
          <a:p>
            <a:pPr lvl="1" indent="-228600">
              <a:lnSpc>
                <a:spcPct val="90000"/>
              </a:lnSpc>
              <a:spcAft>
                <a:spcPts val="600"/>
              </a:spcAft>
              <a:buFont typeface="Courier New" panose="020B0604020202020204" pitchFamily="34" charset="0"/>
              <a:buChar char="o"/>
            </a:pPr>
            <a:r>
              <a:rPr lang="en-US" sz="2200" b="1"/>
              <a:t>Mrs. </a:t>
            </a:r>
            <a:r>
              <a:rPr lang="en-US" sz="2200" b="1" err="1"/>
              <a:t>Woechan</a:t>
            </a:r>
            <a:r>
              <a:rPr lang="en-US" sz="2200" b="1"/>
              <a:t> – Asst. Principal of Student Services </a:t>
            </a:r>
            <a:endParaRPr lang="en-US" sz="2200" b="1">
              <a:ea typeface="Calibri"/>
              <a:cs typeface="Calibri"/>
            </a:endParaRPr>
          </a:p>
        </p:txBody>
      </p:sp>
      <p:graphicFrame>
        <p:nvGraphicFramePr>
          <p:cNvPr id="152" name="Content Placeholder 151">
            <a:extLst>
              <a:ext uri="{FF2B5EF4-FFF2-40B4-BE49-F238E27FC236}">
                <a16:creationId xmlns:a16="http://schemas.microsoft.com/office/drawing/2014/main" id="{4878DB95-B9B7-7783-3C5E-3C486DD46CE3}"/>
              </a:ext>
            </a:extLst>
          </p:cNvPr>
          <p:cNvGraphicFramePr>
            <a:graphicFrameLocks noGrp="1"/>
          </p:cNvGraphicFramePr>
          <p:nvPr>
            <p:ph idx="1"/>
            <p:extLst>
              <p:ext uri="{D42A27DB-BD31-4B8C-83A1-F6EECF244321}">
                <p14:modId xmlns:p14="http://schemas.microsoft.com/office/powerpoint/2010/main" val="2061645661"/>
              </p:ext>
            </p:extLst>
          </p:nvPr>
        </p:nvGraphicFramePr>
        <p:xfrm>
          <a:off x="5323416" y="1407583"/>
          <a:ext cx="6713758" cy="5222956"/>
        </p:xfrm>
        <a:graphic>
          <a:graphicData uri="http://schemas.openxmlformats.org/drawingml/2006/table">
            <a:tbl>
              <a:tblPr firstRow="1" bandRow="1">
                <a:tableStyleId>{5C22544A-7EE6-4342-B048-85BDC9FD1C3A}</a:tableStyleId>
              </a:tblPr>
              <a:tblGrid>
                <a:gridCol w="2420106">
                  <a:extLst>
                    <a:ext uri="{9D8B030D-6E8A-4147-A177-3AD203B41FA5}">
                      <a16:colId xmlns:a16="http://schemas.microsoft.com/office/drawing/2014/main" val="293223602"/>
                    </a:ext>
                  </a:extLst>
                </a:gridCol>
                <a:gridCol w="2012056">
                  <a:extLst>
                    <a:ext uri="{9D8B030D-6E8A-4147-A177-3AD203B41FA5}">
                      <a16:colId xmlns:a16="http://schemas.microsoft.com/office/drawing/2014/main" val="1812790861"/>
                    </a:ext>
                  </a:extLst>
                </a:gridCol>
                <a:gridCol w="2281596">
                  <a:extLst>
                    <a:ext uri="{9D8B030D-6E8A-4147-A177-3AD203B41FA5}">
                      <a16:colId xmlns:a16="http://schemas.microsoft.com/office/drawing/2014/main" val="2229598268"/>
                    </a:ext>
                  </a:extLst>
                </a:gridCol>
              </a:tblGrid>
              <a:tr h="750512">
                <a:tc>
                  <a:txBody>
                    <a:bodyPr/>
                    <a:lstStyle/>
                    <a:p>
                      <a:pPr algn="l" fontAlgn="auto"/>
                      <a:r>
                        <a:rPr lang="en-US" sz="1100">
                          <a:effectLst/>
                        </a:rPr>
                        <a:t>​</a:t>
                      </a:r>
                    </a:p>
                    <a:p>
                      <a:pPr algn="ctr" fontAlgn="base"/>
                      <a:r>
                        <a:rPr lang="en-US" sz="1300">
                          <a:effectLst/>
                        </a:rPr>
                        <a:t>LAST NAMES ​</a:t>
                      </a:r>
                      <a:endParaRPr lang="en-US" sz="1200" b="0" i="0">
                        <a:solidFill>
                          <a:srgbClr val="000000"/>
                        </a:solidFill>
                        <a:effectLst/>
                      </a:endParaRPr>
                    </a:p>
                  </a:txBody>
                  <a:tcPr marL="63299" marR="63299" marT="31649" marB="31649"/>
                </a:tc>
                <a:tc>
                  <a:txBody>
                    <a:bodyPr/>
                    <a:lstStyle/>
                    <a:p>
                      <a:pPr algn="ctr" fontAlgn="auto"/>
                      <a:r>
                        <a:rPr lang="en-US" sz="1100">
                          <a:effectLst/>
                        </a:rPr>
                        <a:t>​</a:t>
                      </a:r>
                    </a:p>
                    <a:p>
                      <a:pPr algn="ctr" fontAlgn="base"/>
                      <a:r>
                        <a:rPr lang="en-US" sz="1300">
                          <a:effectLst/>
                        </a:rPr>
                        <a:t>DEAN ​</a:t>
                      </a:r>
                      <a:endParaRPr lang="en-US" sz="1200" b="0" i="0">
                        <a:solidFill>
                          <a:srgbClr val="000000"/>
                        </a:solidFill>
                        <a:effectLst/>
                      </a:endParaRPr>
                    </a:p>
                  </a:txBody>
                  <a:tcPr marL="63299" marR="63299" marT="31649" marB="31649"/>
                </a:tc>
                <a:tc>
                  <a:txBody>
                    <a:bodyPr/>
                    <a:lstStyle/>
                    <a:p>
                      <a:pPr algn="ctr" fontAlgn="auto"/>
                      <a:r>
                        <a:rPr lang="en-US" sz="1100">
                          <a:effectLst/>
                        </a:rPr>
                        <a:t>​</a:t>
                      </a:r>
                    </a:p>
                    <a:p>
                      <a:pPr algn="ctr" fontAlgn="base"/>
                      <a:r>
                        <a:rPr lang="en-US" sz="1300">
                          <a:effectLst/>
                        </a:rPr>
                        <a:t>EXTENSION ​</a:t>
                      </a:r>
                      <a:endParaRPr lang="en-US" sz="1200" b="0" i="0">
                        <a:solidFill>
                          <a:srgbClr val="000000"/>
                        </a:solidFill>
                        <a:effectLst/>
                      </a:endParaRPr>
                    </a:p>
                  </a:txBody>
                  <a:tcPr marL="63299" marR="63299" marT="31649" marB="31649"/>
                </a:tc>
                <a:extLst>
                  <a:ext uri="{0D108BD9-81ED-4DB2-BD59-A6C34878D82A}">
                    <a16:rowId xmlns:a16="http://schemas.microsoft.com/office/drawing/2014/main" val="951384492"/>
                  </a:ext>
                </a:extLst>
              </a:tr>
              <a:tr h="1118111">
                <a:tc>
                  <a:txBody>
                    <a:bodyPr/>
                    <a:lstStyle/>
                    <a:p>
                      <a:pPr algn="l" fontAlgn="auto"/>
                      <a:r>
                        <a:rPr lang="en-US" sz="1100" b="1">
                          <a:effectLst/>
                        </a:rPr>
                        <a:t>​</a:t>
                      </a:r>
                    </a:p>
                    <a:p>
                      <a:pPr algn="ctr" fontAlgn="base"/>
                      <a:r>
                        <a:rPr lang="en-US" sz="1300" b="1">
                          <a:effectLst/>
                        </a:rPr>
                        <a:t>A-D ​</a:t>
                      </a:r>
                      <a:endParaRPr lang="en-US" sz="1200" b="1" i="0">
                        <a:solidFill>
                          <a:srgbClr val="000000"/>
                        </a:solidFill>
                        <a:effectLst/>
                      </a:endParaRPr>
                    </a:p>
                  </a:txBody>
                  <a:tcPr marL="63299" marR="63299" marT="31649" marB="31649"/>
                </a:tc>
                <a:tc>
                  <a:txBody>
                    <a:bodyPr/>
                    <a:lstStyle/>
                    <a:p>
                      <a:pPr algn="l" fontAlgn="auto"/>
                      <a:r>
                        <a:rPr lang="en-US" sz="1100" b="1">
                          <a:effectLst/>
                        </a:rPr>
                        <a:t>​</a:t>
                      </a:r>
                    </a:p>
                    <a:p>
                      <a:pPr algn="ctr" fontAlgn="base"/>
                      <a:r>
                        <a:rPr lang="en-US" sz="1300" b="1">
                          <a:effectLst/>
                        </a:rPr>
                        <a:t> Robinson ​</a:t>
                      </a:r>
                      <a:endParaRPr lang="en-US" sz="1200" b="1" i="0">
                        <a:solidFill>
                          <a:srgbClr val="000000"/>
                        </a:solidFill>
                        <a:effectLst/>
                      </a:endParaRPr>
                    </a:p>
                  </a:txBody>
                  <a:tcPr marL="63299" marR="63299" marT="31649" marB="31649"/>
                </a:tc>
                <a:tc>
                  <a:txBody>
                    <a:bodyPr/>
                    <a:lstStyle/>
                    <a:p>
                      <a:pPr algn="l" fontAlgn="auto"/>
                      <a:r>
                        <a:rPr lang="en-US" sz="1100" b="1">
                          <a:effectLst/>
                        </a:rPr>
                        <a:t>​</a:t>
                      </a:r>
                    </a:p>
                    <a:p>
                      <a:pPr algn="ctr" fontAlgn="base"/>
                      <a:r>
                        <a:rPr lang="en-US" sz="1300" b="1">
                          <a:effectLst/>
                        </a:rPr>
                        <a:t>83108 ​</a:t>
                      </a:r>
                      <a:endParaRPr lang="en-US" sz="1200" b="1">
                        <a:effectLst/>
                      </a:endParaRPr>
                    </a:p>
                    <a:p>
                      <a:pPr algn="l" fontAlgn="base"/>
                      <a:r>
                        <a:rPr lang="en-US" sz="1300" b="1">
                          <a:effectLst/>
                        </a:rPr>
                        <a:t> ​</a:t>
                      </a:r>
                      <a:endParaRPr lang="en-US" sz="1200" b="1" i="0">
                        <a:solidFill>
                          <a:srgbClr val="000000"/>
                        </a:solidFill>
                        <a:effectLst/>
                      </a:endParaRPr>
                    </a:p>
                  </a:txBody>
                  <a:tcPr marL="63299" marR="63299" marT="31649" marB="31649"/>
                </a:tc>
                <a:extLst>
                  <a:ext uri="{0D108BD9-81ED-4DB2-BD59-A6C34878D82A}">
                    <a16:rowId xmlns:a16="http://schemas.microsoft.com/office/drawing/2014/main" val="3932962265"/>
                  </a:ext>
                </a:extLst>
              </a:tr>
              <a:tr h="1118111">
                <a:tc>
                  <a:txBody>
                    <a:bodyPr/>
                    <a:lstStyle/>
                    <a:p>
                      <a:pPr algn="l" fontAlgn="auto"/>
                      <a:r>
                        <a:rPr lang="en-US" sz="1100" b="1">
                          <a:effectLst/>
                        </a:rPr>
                        <a:t>​</a:t>
                      </a:r>
                    </a:p>
                    <a:p>
                      <a:pPr algn="ctr" fontAlgn="base"/>
                      <a:r>
                        <a:rPr lang="en-US" sz="1300" b="1">
                          <a:effectLst/>
                        </a:rPr>
                        <a:t>E-L ​</a:t>
                      </a:r>
                      <a:endParaRPr lang="en-US" sz="1200" b="1" i="0">
                        <a:solidFill>
                          <a:srgbClr val="000000"/>
                        </a:solidFill>
                        <a:effectLst/>
                      </a:endParaRPr>
                    </a:p>
                  </a:txBody>
                  <a:tcPr marL="63299" marR="63299" marT="31649" marB="31649"/>
                </a:tc>
                <a:tc>
                  <a:txBody>
                    <a:bodyPr/>
                    <a:lstStyle/>
                    <a:p>
                      <a:pPr algn="l" fontAlgn="auto"/>
                      <a:r>
                        <a:rPr lang="en-US" sz="1100" b="1">
                          <a:effectLst/>
                        </a:rPr>
                        <a:t>​</a:t>
                      </a:r>
                    </a:p>
                    <a:p>
                      <a:pPr algn="ctr" fontAlgn="base"/>
                      <a:r>
                        <a:rPr lang="en-US" sz="1300" b="1">
                          <a:effectLst/>
                        </a:rPr>
                        <a:t>Clark</a:t>
                      </a:r>
                    </a:p>
                    <a:p>
                      <a:pPr lvl="0" algn="ctr">
                        <a:buNone/>
                      </a:pPr>
                      <a:endParaRPr lang="en-US" sz="1300" b="1">
                        <a:effectLst/>
                      </a:endParaRPr>
                    </a:p>
                  </a:txBody>
                  <a:tcPr marL="63299" marR="63299" marT="31649" marB="31649"/>
                </a:tc>
                <a:tc>
                  <a:txBody>
                    <a:bodyPr/>
                    <a:lstStyle/>
                    <a:p>
                      <a:pPr algn="l" fontAlgn="auto"/>
                      <a:r>
                        <a:rPr lang="en-US" sz="1100" b="1">
                          <a:effectLst/>
                        </a:rPr>
                        <a:t>​</a:t>
                      </a:r>
                    </a:p>
                    <a:p>
                      <a:pPr algn="ctr" fontAlgn="base"/>
                      <a:r>
                        <a:rPr lang="en-US" sz="1300" b="1">
                          <a:effectLst/>
                        </a:rPr>
                        <a:t>83106 ​</a:t>
                      </a:r>
                      <a:endParaRPr lang="en-US" sz="1200" b="1">
                        <a:effectLst/>
                      </a:endParaRPr>
                    </a:p>
                    <a:p>
                      <a:pPr algn="l" fontAlgn="base"/>
                      <a:r>
                        <a:rPr lang="en-US" sz="1300" b="1">
                          <a:effectLst/>
                        </a:rPr>
                        <a:t> ​</a:t>
                      </a:r>
                      <a:endParaRPr lang="en-US" sz="1200" b="1" i="0">
                        <a:solidFill>
                          <a:srgbClr val="000000"/>
                        </a:solidFill>
                        <a:effectLst/>
                      </a:endParaRPr>
                    </a:p>
                  </a:txBody>
                  <a:tcPr marL="63299" marR="63299" marT="31649" marB="31649"/>
                </a:tc>
                <a:extLst>
                  <a:ext uri="{0D108BD9-81ED-4DB2-BD59-A6C34878D82A}">
                    <a16:rowId xmlns:a16="http://schemas.microsoft.com/office/drawing/2014/main" val="2288900820"/>
                  </a:ext>
                </a:extLst>
              </a:tr>
              <a:tr h="1118111">
                <a:tc>
                  <a:txBody>
                    <a:bodyPr/>
                    <a:lstStyle/>
                    <a:p>
                      <a:pPr algn="l" fontAlgn="auto"/>
                      <a:r>
                        <a:rPr lang="en-US" sz="1100" b="1">
                          <a:effectLst/>
                        </a:rPr>
                        <a:t>​</a:t>
                      </a:r>
                    </a:p>
                    <a:p>
                      <a:pPr algn="ctr" fontAlgn="base"/>
                      <a:r>
                        <a:rPr lang="en-US" sz="1300" b="1">
                          <a:effectLst/>
                        </a:rPr>
                        <a:t>M-Q ​</a:t>
                      </a:r>
                      <a:endParaRPr lang="en-US" sz="1200" b="1" i="0">
                        <a:solidFill>
                          <a:srgbClr val="000000"/>
                        </a:solidFill>
                        <a:effectLst/>
                      </a:endParaRPr>
                    </a:p>
                  </a:txBody>
                  <a:tcPr marL="63299" marR="63299" marT="31649" marB="31649"/>
                </a:tc>
                <a:tc>
                  <a:txBody>
                    <a:bodyPr/>
                    <a:lstStyle/>
                    <a:p>
                      <a:pPr algn="l" fontAlgn="auto"/>
                      <a:r>
                        <a:rPr lang="en-US" sz="1100" b="1">
                          <a:effectLst/>
                        </a:rPr>
                        <a:t>​</a:t>
                      </a:r>
                    </a:p>
                    <a:p>
                      <a:pPr algn="ctr" fontAlgn="base"/>
                      <a:r>
                        <a:rPr lang="en-US" sz="1300" b="1">
                          <a:effectLst/>
                        </a:rPr>
                        <a:t>Gonzalez</a:t>
                      </a:r>
                      <a:endParaRPr lang="en-US" sz="1200" b="1" i="0">
                        <a:solidFill>
                          <a:srgbClr val="000000"/>
                        </a:solidFill>
                        <a:effectLst/>
                      </a:endParaRPr>
                    </a:p>
                  </a:txBody>
                  <a:tcPr marL="63299" marR="63299" marT="31649" marB="31649"/>
                </a:tc>
                <a:tc>
                  <a:txBody>
                    <a:bodyPr/>
                    <a:lstStyle/>
                    <a:p>
                      <a:pPr algn="l" fontAlgn="auto"/>
                      <a:r>
                        <a:rPr lang="en-US" sz="1100" b="1">
                          <a:effectLst/>
                        </a:rPr>
                        <a:t>​</a:t>
                      </a:r>
                    </a:p>
                    <a:p>
                      <a:pPr algn="ctr" fontAlgn="base"/>
                      <a:r>
                        <a:rPr lang="en-US" sz="1300" b="1">
                          <a:effectLst/>
                        </a:rPr>
                        <a:t>83109</a:t>
                      </a:r>
                      <a:endParaRPr lang="en-US" sz="1200" b="1">
                        <a:effectLst/>
                      </a:endParaRPr>
                    </a:p>
                    <a:p>
                      <a:pPr algn="l" fontAlgn="base"/>
                      <a:r>
                        <a:rPr lang="en-US" sz="1300" b="1">
                          <a:effectLst/>
                        </a:rPr>
                        <a:t> ​</a:t>
                      </a:r>
                      <a:endParaRPr lang="en-US" sz="1200" b="1" i="0">
                        <a:solidFill>
                          <a:srgbClr val="000000"/>
                        </a:solidFill>
                        <a:effectLst/>
                      </a:endParaRPr>
                    </a:p>
                  </a:txBody>
                  <a:tcPr marL="63299" marR="63299" marT="31649" marB="31649"/>
                </a:tc>
                <a:extLst>
                  <a:ext uri="{0D108BD9-81ED-4DB2-BD59-A6C34878D82A}">
                    <a16:rowId xmlns:a16="http://schemas.microsoft.com/office/drawing/2014/main" val="84578321"/>
                  </a:ext>
                </a:extLst>
              </a:tr>
              <a:tr h="1118111">
                <a:tc>
                  <a:txBody>
                    <a:bodyPr/>
                    <a:lstStyle/>
                    <a:p>
                      <a:pPr algn="l" fontAlgn="auto"/>
                      <a:r>
                        <a:rPr lang="en-US" sz="1100" b="1">
                          <a:effectLst/>
                        </a:rPr>
                        <a:t>​</a:t>
                      </a:r>
                    </a:p>
                    <a:p>
                      <a:pPr algn="ctr" fontAlgn="base"/>
                      <a:r>
                        <a:rPr lang="en-US" sz="1300" b="1">
                          <a:effectLst/>
                        </a:rPr>
                        <a:t>R-Z ​</a:t>
                      </a:r>
                      <a:endParaRPr lang="en-US" sz="1200" b="1" i="0">
                        <a:solidFill>
                          <a:srgbClr val="000000"/>
                        </a:solidFill>
                        <a:effectLst/>
                      </a:endParaRPr>
                    </a:p>
                  </a:txBody>
                  <a:tcPr marL="63299" marR="63299" marT="31649" marB="31649"/>
                </a:tc>
                <a:tc>
                  <a:txBody>
                    <a:bodyPr/>
                    <a:lstStyle/>
                    <a:p>
                      <a:pPr algn="l" fontAlgn="auto"/>
                      <a:r>
                        <a:rPr lang="en-US" sz="1100" b="1">
                          <a:effectLst/>
                        </a:rPr>
                        <a:t>​</a:t>
                      </a:r>
                    </a:p>
                    <a:p>
                      <a:pPr algn="ctr" fontAlgn="base"/>
                      <a:r>
                        <a:rPr lang="en-US" sz="1300" b="1">
                          <a:effectLst/>
                        </a:rPr>
                        <a:t>Scott ​</a:t>
                      </a:r>
                      <a:endParaRPr lang="en-US" sz="1200" b="1" i="0">
                        <a:solidFill>
                          <a:srgbClr val="000000"/>
                        </a:solidFill>
                        <a:effectLst/>
                      </a:endParaRPr>
                    </a:p>
                  </a:txBody>
                  <a:tcPr marL="63299" marR="63299" marT="31649" marB="31649"/>
                </a:tc>
                <a:tc>
                  <a:txBody>
                    <a:bodyPr/>
                    <a:lstStyle/>
                    <a:p>
                      <a:pPr algn="l" fontAlgn="auto"/>
                      <a:r>
                        <a:rPr lang="en-US" sz="1100" b="1">
                          <a:effectLst/>
                        </a:rPr>
                        <a:t>​</a:t>
                      </a:r>
                    </a:p>
                    <a:p>
                      <a:pPr algn="ctr" fontAlgn="base"/>
                      <a:r>
                        <a:rPr lang="en-US" sz="1300" b="1">
                          <a:effectLst/>
                        </a:rPr>
                        <a:t>83107 ​</a:t>
                      </a:r>
                      <a:endParaRPr lang="en-US" sz="1200" b="1">
                        <a:effectLst/>
                      </a:endParaRPr>
                    </a:p>
                    <a:p>
                      <a:pPr algn="l" fontAlgn="base"/>
                      <a:r>
                        <a:rPr lang="en-US" sz="1300" b="1">
                          <a:effectLst/>
                        </a:rPr>
                        <a:t> ​</a:t>
                      </a:r>
                      <a:endParaRPr lang="en-US" sz="1200" b="1" i="0">
                        <a:solidFill>
                          <a:srgbClr val="000000"/>
                        </a:solidFill>
                        <a:effectLst/>
                      </a:endParaRPr>
                    </a:p>
                  </a:txBody>
                  <a:tcPr marL="63299" marR="63299" marT="31649" marB="31649"/>
                </a:tc>
                <a:extLst>
                  <a:ext uri="{0D108BD9-81ED-4DB2-BD59-A6C34878D82A}">
                    <a16:rowId xmlns:a16="http://schemas.microsoft.com/office/drawing/2014/main" val="46796371"/>
                  </a:ext>
                </a:extLst>
              </a:tr>
            </a:tbl>
          </a:graphicData>
        </a:graphic>
      </p:graphicFrame>
      <p:pic>
        <p:nvPicPr>
          <p:cNvPr id="4" name="Picture 3" descr="A group of people posing for a photo&#10;&#10;Description automatically generated">
            <a:extLst>
              <a:ext uri="{FF2B5EF4-FFF2-40B4-BE49-F238E27FC236}">
                <a16:creationId xmlns:a16="http://schemas.microsoft.com/office/drawing/2014/main" id="{E8A56120-DA30-5A08-FF37-44428E438213}"/>
              </a:ext>
            </a:extLst>
          </p:cNvPr>
          <p:cNvPicPr>
            <a:picLocks noChangeAspect="1"/>
          </p:cNvPicPr>
          <p:nvPr/>
        </p:nvPicPr>
        <p:blipFill>
          <a:blip r:embed="rId3"/>
          <a:stretch>
            <a:fillRect/>
          </a:stretch>
        </p:blipFill>
        <p:spPr>
          <a:xfrm>
            <a:off x="16359" y="2185261"/>
            <a:ext cx="5274733" cy="4114800"/>
          </a:xfrm>
          <a:prstGeom prst="rect">
            <a:avLst/>
          </a:prstGeom>
        </p:spPr>
      </p:pic>
    </p:spTree>
    <p:extLst>
      <p:ext uri="{BB962C8B-B14F-4D97-AF65-F5344CB8AC3E}">
        <p14:creationId xmlns:p14="http://schemas.microsoft.com/office/powerpoint/2010/main" val="3189859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a:t>What does </a:t>
            </a:r>
            <a:r>
              <a:rPr lang="en-US" b="1" u="sng">
                <a:solidFill>
                  <a:srgbClr val="FF0000"/>
                </a:solidFill>
              </a:rPr>
              <a:t>Respect </a:t>
            </a:r>
            <a:r>
              <a:rPr lang="en-US" b="1" u="sng"/>
              <a:t>look like?</a:t>
            </a:r>
          </a:p>
        </p:txBody>
      </p:sp>
      <p:sp>
        <p:nvSpPr>
          <p:cNvPr id="3" name="Content Placeholder 2"/>
          <p:cNvSpPr>
            <a:spLocks noGrp="1"/>
          </p:cNvSpPr>
          <p:nvPr>
            <p:ph idx="1"/>
          </p:nvPr>
        </p:nvSpPr>
        <p:spPr>
          <a:xfrm>
            <a:off x="838200" y="1825624"/>
            <a:ext cx="10515600" cy="4777399"/>
          </a:xfrm>
        </p:spPr>
        <p:txBody>
          <a:bodyPr vert="horz" lIns="91440" tIns="45720" rIns="91440" bIns="45720" rtlCol="0" anchor="t">
            <a:normAutofit fontScale="92500"/>
          </a:bodyPr>
          <a:lstStyle/>
          <a:p>
            <a:r>
              <a:rPr lang="en-US" sz="3600"/>
              <a:t>Listen to reasons and explanations before you react</a:t>
            </a:r>
          </a:p>
          <a:p>
            <a:endParaRPr lang="en-US" sz="3600"/>
          </a:p>
          <a:p>
            <a:r>
              <a:rPr lang="en-US" sz="3600"/>
              <a:t>Avoid situations and gossip that have nothing to do with what matters in life (family, friends, health, and success)</a:t>
            </a:r>
            <a:endParaRPr lang="en-US" sz="3600">
              <a:cs typeface="Calibri"/>
            </a:endParaRPr>
          </a:p>
          <a:p>
            <a:endParaRPr lang="en-US" sz="3600"/>
          </a:p>
          <a:p>
            <a:r>
              <a:rPr lang="en-US" sz="3600"/>
              <a:t>Treat others as you would like to be treated (Golden Rule)</a:t>
            </a:r>
            <a:endParaRPr lang="en-US" sz="3600">
              <a:cs typeface="Calibri"/>
            </a:endParaRPr>
          </a:p>
          <a:p>
            <a:pPr marL="0" indent="0">
              <a:buNone/>
            </a:pPr>
            <a:endParaRPr lang="en-US" sz="3600"/>
          </a:p>
          <a:p>
            <a:r>
              <a:rPr lang="en-US" sz="3600"/>
              <a:t>Assist those people you see that are in need of some help</a:t>
            </a:r>
            <a:endParaRPr lang="en-US" sz="3600">
              <a:cs typeface="Calibri"/>
            </a:endParaRPr>
          </a:p>
          <a:p>
            <a:pPr marL="0" indent="0">
              <a:buNone/>
            </a:pP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5600" y="-157890"/>
            <a:ext cx="3078601" cy="1731713"/>
          </a:xfrm>
          <a:prstGeom prst="rect">
            <a:avLst/>
          </a:prstGeom>
        </p:spPr>
      </p:pic>
    </p:spTree>
    <p:extLst>
      <p:ext uri="{BB962C8B-B14F-4D97-AF65-F5344CB8AC3E}">
        <p14:creationId xmlns:p14="http://schemas.microsoft.com/office/powerpoint/2010/main" val="131580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a:t>What does </a:t>
            </a:r>
            <a:r>
              <a:rPr lang="en-US" b="1" u="sng">
                <a:solidFill>
                  <a:srgbClr val="FF0000"/>
                </a:solidFill>
              </a:rPr>
              <a:t>Education </a:t>
            </a:r>
            <a:r>
              <a:rPr lang="en-US" b="1" u="sng"/>
              <a:t>look like?</a:t>
            </a:r>
          </a:p>
        </p:txBody>
      </p:sp>
      <p:sp>
        <p:nvSpPr>
          <p:cNvPr id="3" name="Content Placeholder 2"/>
          <p:cNvSpPr>
            <a:spLocks noGrp="1"/>
          </p:cNvSpPr>
          <p:nvPr>
            <p:ph idx="1"/>
          </p:nvPr>
        </p:nvSpPr>
        <p:spPr>
          <a:xfrm>
            <a:off x="838200" y="1825624"/>
            <a:ext cx="10515600" cy="4680683"/>
          </a:xfrm>
        </p:spPr>
        <p:txBody>
          <a:bodyPr>
            <a:normAutofit lnSpcReduction="10000"/>
          </a:bodyPr>
          <a:lstStyle/>
          <a:p>
            <a:r>
              <a:rPr lang="en-US"/>
              <a:t>Take advantage of every opportunity to learn and help your grade by completing all assignments</a:t>
            </a:r>
          </a:p>
          <a:p>
            <a:endParaRPr lang="en-US"/>
          </a:p>
          <a:p>
            <a:r>
              <a:rPr lang="en-US"/>
              <a:t>Replace social media engagement with engagement in learning critical content </a:t>
            </a:r>
          </a:p>
          <a:p>
            <a:endParaRPr lang="en-US"/>
          </a:p>
          <a:p>
            <a:r>
              <a:rPr lang="en-US"/>
              <a:t>Support the learning of each other to collectively improve the class</a:t>
            </a:r>
          </a:p>
          <a:p>
            <a:endParaRPr lang="en-US"/>
          </a:p>
          <a:p>
            <a:r>
              <a:rPr lang="en-US"/>
              <a:t>Become task-oriented by completing the work first and then reward yourself with relaxation time</a:t>
            </a:r>
          </a:p>
          <a:p>
            <a:pPr marL="0" indent="0">
              <a:buNone/>
            </a:pP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5600" y="-157890"/>
            <a:ext cx="3078601" cy="1731713"/>
          </a:xfrm>
          <a:prstGeom prst="rect">
            <a:avLst/>
          </a:prstGeom>
        </p:spPr>
      </p:pic>
    </p:spTree>
    <p:extLst>
      <p:ext uri="{BB962C8B-B14F-4D97-AF65-F5344CB8AC3E}">
        <p14:creationId xmlns:p14="http://schemas.microsoft.com/office/powerpoint/2010/main" val="403890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a:t>What does </a:t>
            </a:r>
            <a:r>
              <a:rPr lang="en-US" b="1" u="sng">
                <a:solidFill>
                  <a:srgbClr val="FF0000"/>
                </a:solidFill>
              </a:rPr>
              <a:t>Pride </a:t>
            </a:r>
            <a:r>
              <a:rPr lang="en-US" b="1" u="sng"/>
              <a:t>look like?</a:t>
            </a:r>
          </a:p>
        </p:txBody>
      </p:sp>
      <p:sp>
        <p:nvSpPr>
          <p:cNvPr id="3" name="Content Placeholder 2"/>
          <p:cNvSpPr>
            <a:spLocks noGrp="1"/>
          </p:cNvSpPr>
          <p:nvPr>
            <p:ph idx="1"/>
          </p:nvPr>
        </p:nvSpPr>
        <p:spPr>
          <a:xfrm>
            <a:off x="838200" y="1825625"/>
            <a:ext cx="10515600" cy="4830152"/>
          </a:xfrm>
        </p:spPr>
        <p:txBody>
          <a:bodyPr>
            <a:normAutofit/>
          </a:bodyPr>
          <a:lstStyle/>
          <a:p>
            <a:r>
              <a:rPr lang="en-US"/>
              <a:t>Choose behaviors that protect the school facilities and keep campus clean and classy</a:t>
            </a:r>
          </a:p>
          <a:p>
            <a:r>
              <a:rPr lang="en-US"/>
              <a:t>Commit to actions that leave a positive legacy and inspire others to choose the same positive behaviors</a:t>
            </a:r>
          </a:p>
          <a:p>
            <a:r>
              <a:rPr lang="en-US"/>
              <a:t>Speak positively about and defend the good things occurring at Poinciana High School</a:t>
            </a:r>
          </a:p>
          <a:p>
            <a:r>
              <a:rPr lang="en-US"/>
              <a:t>Hold others accountable for protecting facilities and choosing behaviors that make things better for themselves and others</a:t>
            </a:r>
          </a:p>
          <a:p>
            <a:r>
              <a:rPr lang="en-US"/>
              <a:t>Take time and perspective to appreciate and enjoy all accomplishments, no matter how big or small</a:t>
            </a:r>
          </a:p>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5600" y="-157890"/>
            <a:ext cx="3078601" cy="1731713"/>
          </a:xfrm>
          <a:prstGeom prst="rect">
            <a:avLst/>
          </a:prstGeom>
        </p:spPr>
      </p:pic>
    </p:spTree>
    <p:extLst>
      <p:ext uri="{BB962C8B-B14F-4D97-AF65-F5344CB8AC3E}">
        <p14:creationId xmlns:p14="http://schemas.microsoft.com/office/powerpoint/2010/main" val="146967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7143F-CFD0-4062-B5F7-6A90303A0C5E}"/>
              </a:ext>
            </a:extLst>
          </p:cNvPr>
          <p:cNvSpPr>
            <a:spLocks noGrp="1"/>
          </p:cNvSpPr>
          <p:nvPr>
            <p:ph type="title"/>
          </p:nvPr>
        </p:nvSpPr>
        <p:spPr>
          <a:xfrm>
            <a:off x="1097280" y="286603"/>
            <a:ext cx="10058400" cy="1450757"/>
          </a:xfrm>
        </p:spPr>
        <p:txBody>
          <a:bodyPr>
            <a:normAutofit/>
          </a:bodyPr>
          <a:lstStyle/>
          <a:p>
            <a:pPr algn="ctr"/>
            <a:r>
              <a:rPr lang="en-US" b="1" u="sng"/>
              <a:t>P.B.I.S. Events!</a:t>
            </a:r>
          </a:p>
        </p:txBody>
      </p:sp>
      <p:sp>
        <p:nvSpPr>
          <p:cNvPr id="3" name="Content Placeholder 2">
            <a:extLst>
              <a:ext uri="{FF2B5EF4-FFF2-40B4-BE49-F238E27FC236}">
                <a16:creationId xmlns:a16="http://schemas.microsoft.com/office/drawing/2014/main" id="{FC2EBA08-F221-4D76-80E3-E7E5F52AA04A}"/>
              </a:ext>
            </a:extLst>
          </p:cNvPr>
          <p:cNvSpPr>
            <a:spLocks noGrp="1"/>
          </p:cNvSpPr>
          <p:nvPr>
            <p:ph idx="1"/>
          </p:nvPr>
        </p:nvSpPr>
        <p:spPr>
          <a:xfrm>
            <a:off x="686219" y="1589944"/>
            <a:ext cx="7950677" cy="5087693"/>
          </a:xfrm>
        </p:spPr>
        <p:txBody>
          <a:bodyPr vert="horz" lIns="91440" tIns="45720" rIns="91440" bIns="45720" rtlCol="0" anchor="t">
            <a:normAutofit lnSpcReduction="10000"/>
          </a:bodyPr>
          <a:lstStyle/>
          <a:p>
            <a:pPr marL="0" indent="0">
              <a:lnSpc>
                <a:spcPct val="100000"/>
              </a:lnSpc>
              <a:buNone/>
            </a:pPr>
            <a:r>
              <a:rPr lang="en-US" sz="2400" b="1"/>
              <a:t>Once a month, the P.B.I.S. team will sponsor an event for those students who have earned enough Hero points to participate. Those events include:</a:t>
            </a:r>
            <a:endParaRPr lang="en-US"/>
          </a:p>
          <a:p>
            <a:pPr marL="457200" indent="-457200">
              <a:lnSpc>
                <a:spcPct val="100000"/>
              </a:lnSpc>
              <a:buFont typeface="+mj-lt"/>
              <a:buAutoNum type="arabicPeriod"/>
            </a:pPr>
            <a:r>
              <a:rPr lang="en-US" sz="2400" b="1"/>
              <a:t>Food and drink </a:t>
            </a:r>
            <a:endParaRPr lang="en-US" sz="2400" b="1">
              <a:cs typeface="Calibri"/>
            </a:endParaRPr>
          </a:p>
          <a:p>
            <a:pPr marL="457200" indent="-457200">
              <a:lnSpc>
                <a:spcPct val="100000"/>
              </a:lnSpc>
              <a:buFont typeface="+mj-lt"/>
              <a:buAutoNum type="arabicPeriod"/>
            </a:pPr>
            <a:r>
              <a:rPr lang="en-US" sz="2400" b="1"/>
              <a:t>Sports events</a:t>
            </a:r>
            <a:endParaRPr lang="en-US" sz="2400" b="1">
              <a:cs typeface="Calibri"/>
            </a:endParaRPr>
          </a:p>
          <a:p>
            <a:pPr marL="457200" indent="-457200">
              <a:lnSpc>
                <a:spcPct val="100000"/>
              </a:lnSpc>
              <a:buFont typeface="+mj-lt"/>
              <a:buAutoNum type="arabicPeriod"/>
            </a:pPr>
            <a:r>
              <a:rPr lang="en-US" sz="2400" b="1"/>
              <a:t>Ice cream </a:t>
            </a:r>
            <a:endParaRPr lang="en-US" sz="2400" b="1">
              <a:cs typeface="Calibri"/>
            </a:endParaRPr>
          </a:p>
          <a:p>
            <a:pPr marL="457200" indent="-457200">
              <a:lnSpc>
                <a:spcPct val="100000"/>
              </a:lnSpc>
              <a:buFont typeface="+mj-lt"/>
              <a:buAutoNum type="arabicPeriod"/>
            </a:pPr>
            <a:r>
              <a:rPr lang="en-US" sz="2400" b="1"/>
              <a:t>“Rep the P” shirts</a:t>
            </a:r>
            <a:endParaRPr lang="en-US" sz="2400" b="1">
              <a:cs typeface="Calibri"/>
            </a:endParaRPr>
          </a:p>
          <a:p>
            <a:pPr marL="457200" indent="-457200">
              <a:lnSpc>
                <a:spcPct val="100000"/>
              </a:lnSpc>
              <a:buFont typeface="+mj-lt"/>
              <a:buAutoNum type="arabicPeriod"/>
            </a:pPr>
            <a:r>
              <a:rPr lang="en-US" sz="2400" b="1"/>
              <a:t>Popcorn </a:t>
            </a:r>
            <a:endParaRPr lang="en-US" sz="2400" b="1">
              <a:cs typeface="Calibri"/>
            </a:endParaRPr>
          </a:p>
          <a:p>
            <a:pPr marL="457200" indent="-457200">
              <a:lnSpc>
                <a:spcPct val="100000"/>
              </a:lnSpc>
              <a:buFont typeface="+mj-lt"/>
              <a:buAutoNum type="arabicPeriod"/>
            </a:pPr>
            <a:r>
              <a:rPr lang="en-US" sz="2400" b="1"/>
              <a:t>Cotton Candy</a:t>
            </a:r>
            <a:endParaRPr lang="en-US" sz="2400" b="1">
              <a:cs typeface="Calibri"/>
            </a:endParaRPr>
          </a:p>
          <a:p>
            <a:pPr marL="457200" indent="-457200">
              <a:lnSpc>
                <a:spcPct val="100000"/>
              </a:lnSpc>
              <a:buFont typeface="+mj-lt"/>
              <a:buAutoNum type="arabicPeriod"/>
            </a:pPr>
            <a:r>
              <a:rPr lang="en-US" sz="2400" b="1"/>
              <a:t>Basketball Fridays</a:t>
            </a:r>
            <a:endParaRPr lang="en-US" sz="2400" b="1">
              <a:cs typeface="Calibri"/>
            </a:endParaRPr>
          </a:p>
          <a:p>
            <a:pPr marL="457200" indent="-457200">
              <a:lnSpc>
                <a:spcPct val="100000"/>
              </a:lnSpc>
              <a:buFont typeface="+mj-lt"/>
              <a:buAutoNum type="arabicPeriod"/>
            </a:pPr>
            <a:r>
              <a:rPr lang="en-US" sz="2400" b="1"/>
              <a:t>And more . . . </a:t>
            </a:r>
            <a:endParaRPr lang="en-US" sz="2400" b="1">
              <a:cs typeface="Calibri"/>
            </a:endParaRPr>
          </a:p>
          <a:p>
            <a:pPr marL="0" indent="0">
              <a:lnSpc>
                <a:spcPct val="100000"/>
              </a:lnSpc>
              <a:buNone/>
            </a:pPr>
            <a:endParaRPr lang="en-US" sz="1300"/>
          </a:p>
          <a:p>
            <a:pPr marL="0" indent="0">
              <a:lnSpc>
                <a:spcPct val="100000"/>
              </a:lnSpc>
              <a:buNone/>
            </a:pPr>
            <a:endParaRPr lang="en-US" sz="1300"/>
          </a:p>
        </p:txBody>
      </p:sp>
      <p:pic>
        <p:nvPicPr>
          <p:cNvPr id="3074" name="Picture 2" descr="Poinciana High School - Home | Facebook">
            <a:extLst>
              <a:ext uri="{FF2B5EF4-FFF2-40B4-BE49-F238E27FC236}">
                <a16:creationId xmlns:a16="http://schemas.microsoft.com/office/drawing/2014/main" id="{AA48A09A-772C-4116-8699-25698303D60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47957" y="2248113"/>
            <a:ext cx="3144043" cy="314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718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4FB123-8235-42A3-ACA6-CEADAC93575D}"/>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b="1" u="sng" kern="1200">
                <a:solidFill>
                  <a:srgbClr val="FFFFFF"/>
                </a:solidFill>
                <a:latin typeface="+mj-lt"/>
                <a:ea typeface="+mj-ea"/>
                <a:cs typeface="+mj-cs"/>
              </a:rPr>
              <a:t>P.B.I.S. Student of the month!</a:t>
            </a:r>
          </a:p>
        </p:txBody>
      </p:sp>
      <p:sp>
        <p:nvSpPr>
          <p:cNvPr id="3" name="Content Placeholder 2">
            <a:extLst>
              <a:ext uri="{FF2B5EF4-FFF2-40B4-BE49-F238E27FC236}">
                <a16:creationId xmlns:a16="http://schemas.microsoft.com/office/drawing/2014/main" id="{E102B21E-4AC3-48CF-B684-EBC275B29D91}"/>
              </a:ext>
            </a:extLst>
          </p:cNvPr>
          <p:cNvSpPr>
            <a:spLocks noGrp="1"/>
          </p:cNvSpPr>
          <p:nvPr>
            <p:ph sz="half" idx="1"/>
          </p:nvPr>
        </p:nvSpPr>
        <p:spPr>
          <a:xfrm>
            <a:off x="4082499" y="586855"/>
            <a:ext cx="6329584" cy="5546047"/>
          </a:xfrm>
        </p:spPr>
        <p:txBody>
          <a:bodyPr vert="horz" lIns="91440" tIns="45720" rIns="91440" bIns="45720" rtlCol="0" anchor="ctr">
            <a:normAutofit/>
          </a:bodyPr>
          <a:lstStyle/>
          <a:p>
            <a:r>
              <a:rPr lang="en-US" b="1"/>
              <a:t>Student of the month!</a:t>
            </a:r>
          </a:p>
          <a:p>
            <a:r>
              <a:rPr lang="en-US" b="1"/>
              <a:t>Student who earns the most Hero points each month will be rewarded  with:</a:t>
            </a:r>
          </a:p>
          <a:p>
            <a:pPr marL="457200"/>
            <a:r>
              <a:rPr lang="en-US" b="1"/>
              <a:t>School morning announcement</a:t>
            </a:r>
          </a:p>
          <a:p>
            <a:pPr marL="457200"/>
            <a:r>
              <a:rPr lang="en-US" b="1"/>
              <a:t>Certificate of recognition</a:t>
            </a:r>
          </a:p>
          <a:p>
            <a:pPr marL="457200"/>
            <a:r>
              <a:rPr lang="en-US" b="1"/>
              <a:t>“Rep the P” T - shirt</a:t>
            </a:r>
          </a:p>
        </p:txBody>
      </p:sp>
      <p:pic>
        <p:nvPicPr>
          <p:cNvPr id="6" name="Picture 2" descr="Poinciana High School - Home | Facebook">
            <a:extLst>
              <a:ext uri="{FF2B5EF4-FFF2-40B4-BE49-F238E27FC236}">
                <a16:creationId xmlns:a16="http://schemas.microsoft.com/office/drawing/2014/main" id="{C6733090-CF7E-41AA-9BD5-4632DAEBC5F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343303" y="3445339"/>
            <a:ext cx="2848697" cy="3615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881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12BA39-5099-4589-BD61-5AFFD4E23D21}"/>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b="1"/>
              <a:t>What is HERO? </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6DA42C4-401D-4309-B5F2-98B3DE8A60BB}"/>
              </a:ext>
            </a:extLst>
          </p:cNvPr>
          <p:cNvSpPr txBox="1"/>
          <p:nvPr/>
        </p:nvSpPr>
        <p:spPr>
          <a:xfrm>
            <a:off x="307450" y="1924742"/>
            <a:ext cx="7630160" cy="469343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4000"/>
              <a:t>HERO is a school wide web-based program that we use at Poinciana High School to:</a:t>
            </a:r>
            <a:endParaRPr lang="en-US">
              <a:cs typeface="Calibri" panose="020F0502020204030204"/>
            </a:endParaRPr>
          </a:p>
          <a:p>
            <a:pPr lvl="1" indent="-228600">
              <a:lnSpc>
                <a:spcPct val="90000"/>
              </a:lnSpc>
              <a:spcAft>
                <a:spcPts val="600"/>
              </a:spcAft>
              <a:buFont typeface="Arial" panose="020B0604020202020204" pitchFamily="34" charset="0"/>
              <a:buChar char="•"/>
            </a:pPr>
            <a:r>
              <a:rPr lang="en-US" sz="3600">
                <a:cs typeface="Calibri"/>
              </a:rPr>
              <a:t>Track: Tardy to School, Tardy to Class, Dress Code Violation &amp; Unauthorized Area</a:t>
            </a:r>
          </a:p>
          <a:p>
            <a:pPr marL="457200" indent="-228600">
              <a:lnSpc>
                <a:spcPct val="90000"/>
              </a:lnSpc>
              <a:spcAft>
                <a:spcPts val="600"/>
              </a:spcAft>
              <a:buFont typeface="Arial" panose="020B0604020202020204" pitchFamily="34" charset="0"/>
              <a:buChar char="•"/>
            </a:pPr>
            <a:r>
              <a:rPr lang="en-US" sz="3600"/>
              <a:t>Positive Reward-HERO points</a:t>
            </a:r>
            <a:endParaRPr lang="en-US" sz="3600">
              <a:cs typeface="Calibri"/>
            </a:endParaRPr>
          </a:p>
          <a:p>
            <a:pPr marL="457200" indent="-228600">
              <a:lnSpc>
                <a:spcPct val="90000"/>
              </a:lnSpc>
              <a:spcAft>
                <a:spcPts val="600"/>
              </a:spcAft>
              <a:buFont typeface="Arial" panose="020B0604020202020204" pitchFamily="34" charset="0"/>
              <a:buChar char="•"/>
            </a:pPr>
            <a:r>
              <a:rPr lang="en-US" sz="3600"/>
              <a:t>Parent Communication </a:t>
            </a:r>
            <a:endParaRPr lang="en-US" sz="3600">
              <a:cs typeface="Calibri"/>
            </a:endParaRPr>
          </a:p>
        </p:txBody>
      </p:sp>
      <p:pic>
        <p:nvPicPr>
          <p:cNvPr id="4" name="Picture 2" descr="Poinciana High School - Home | Facebook">
            <a:extLst>
              <a:ext uri="{FF2B5EF4-FFF2-40B4-BE49-F238E27FC236}">
                <a16:creationId xmlns:a16="http://schemas.microsoft.com/office/drawing/2014/main" id="{A836AB71-0586-44FD-B478-C8BBB38E03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2" r="1364" b="2"/>
          <a:stretch/>
        </p:blipFill>
        <p:spPr bwMode="auto">
          <a:xfrm>
            <a:off x="8006962" y="2093976"/>
            <a:ext cx="3598717"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29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089D45-7BC3-49ED-B262-FD79EB6FDD4C}"/>
              </a:ext>
            </a:extLst>
          </p:cNvPr>
          <p:cNvSpPr>
            <a:spLocks noGrp="1"/>
          </p:cNvSpPr>
          <p:nvPr>
            <p:ph type="title"/>
          </p:nvPr>
        </p:nvSpPr>
        <p:spPr>
          <a:xfrm>
            <a:off x="640080" y="329184"/>
            <a:ext cx="6894576" cy="1783080"/>
          </a:xfrm>
        </p:spPr>
        <p:txBody>
          <a:bodyPr vert="horz" lIns="91440" tIns="45720" rIns="91440" bIns="45720" rtlCol="0" anchor="b">
            <a:normAutofit/>
          </a:bodyPr>
          <a:lstStyle/>
          <a:p>
            <a:pPr algn="ctr"/>
            <a:r>
              <a:rPr lang="en-US" sz="5400" b="1">
                <a:highlight>
                  <a:srgbClr val="FFFF00"/>
                </a:highlight>
              </a:rPr>
              <a:t>Student HERO access</a:t>
            </a:r>
            <a:br>
              <a:rPr lang="en-US" sz="5400" b="1">
                <a:highlight>
                  <a:srgbClr val="FFFF00"/>
                </a:highlight>
              </a:rPr>
            </a:br>
            <a:endParaRPr lang="en-US" sz="5400" b="1">
              <a:highlight>
                <a:srgbClr val="FFFF00"/>
              </a:highlight>
            </a:endParaRP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0275187-AEB1-4C5A-AB8C-0B494C6783A7}"/>
              </a:ext>
            </a:extLst>
          </p:cNvPr>
          <p:cNvSpPr txBox="1"/>
          <p:nvPr/>
        </p:nvSpPr>
        <p:spPr>
          <a:xfrm>
            <a:off x="640080" y="2706624"/>
            <a:ext cx="7848312" cy="391742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Bef>
                <a:spcPct val="20000"/>
              </a:spcBef>
              <a:spcAft>
                <a:spcPts val="600"/>
              </a:spcAft>
              <a:buClr>
                <a:schemeClr val="accent1"/>
              </a:buClr>
              <a:buFont typeface="Arial" panose="020B0604020202020204" pitchFamily="34" charset="0"/>
              <a:buChar char="•"/>
            </a:pPr>
            <a:r>
              <a:rPr lang="en-US" sz="2200"/>
              <a:t>Initial Log-in must be done on the computer:</a:t>
            </a:r>
          </a:p>
          <a:p>
            <a:pPr indent="-228600">
              <a:lnSpc>
                <a:spcPct val="90000"/>
              </a:lnSpc>
              <a:spcBef>
                <a:spcPct val="20000"/>
              </a:spcBef>
              <a:spcAft>
                <a:spcPts val="600"/>
              </a:spcAft>
              <a:buClr>
                <a:schemeClr val="accent1"/>
              </a:buClr>
              <a:buFont typeface="Arial" panose="020B0604020202020204" pitchFamily="34" charset="0"/>
              <a:buChar char="•"/>
            </a:pPr>
            <a:r>
              <a:rPr lang="en-US" sz="2200">
                <a:ea typeface="+mn-lt"/>
                <a:cs typeface="+mn-lt"/>
              </a:rPr>
              <a:t>access.heropowered.com/school/login</a:t>
            </a:r>
          </a:p>
          <a:p>
            <a:pPr lvl="1" indent="-228600">
              <a:lnSpc>
                <a:spcPct val="90000"/>
              </a:lnSpc>
              <a:spcBef>
                <a:spcPct val="20000"/>
              </a:spcBef>
              <a:spcAft>
                <a:spcPts val="600"/>
              </a:spcAft>
              <a:buClr>
                <a:schemeClr val="accent1"/>
              </a:buClr>
              <a:buFont typeface="Arial" panose="020B0604020202020204" pitchFamily="34" charset="0"/>
              <a:buChar char="•"/>
            </a:pPr>
            <a:r>
              <a:rPr lang="en-US" sz="2200">
                <a:ea typeface="+mn-lt"/>
                <a:cs typeface="+mn-lt"/>
              </a:rPr>
              <a:t>If you are new to the school, you must create an account</a:t>
            </a:r>
          </a:p>
          <a:p>
            <a:pPr lvl="1" indent="-228600">
              <a:lnSpc>
                <a:spcPct val="90000"/>
              </a:lnSpc>
              <a:spcBef>
                <a:spcPct val="20000"/>
              </a:spcBef>
              <a:spcAft>
                <a:spcPts val="600"/>
              </a:spcAft>
              <a:buClr>
                <a:schemeClr val="accent1"/>
              </a:buClr>
              <a:buFont typeface="Arial" panose="020B0604020202020204" pitchFamily="34" charset="0"/>
              <a:buChar char="•"/>
            </a:pPr>
            <a:r>
              <a:rPr lang="en-US" sz="2200">
                <a:ea typeface="+mn-lt"/>
                <a:cs typeface="+mn-lt"/>
              </a:rPr>
              <a:t>If you are returning you can use your credentials from last school year</a:t>
            </a:r>
          </a:p>
          <a:p>
            <a:pPr lvl="1" indent="-228600">
              <a:lnSpc>
                <a:spcPct val="90000"/>
              </a:lnSpc>
              <a:spcBef>
                <a:spcPct val="20000"/>
              </a:spcBef>
              <a:spcAft>
                <a:spcPts val="600"/>
              </a:spcAft>
              <a:buClr>
                <a:schemeClr val="accent1"/>
              </a:buClr>
              <a:buFont typeface="Arial" panose="020B0604020202020204" pitchFamily="34" charset="0"/>
              <a:buChar char="•"/>
            </a:pPr>
            <a:r>
              <a:rPr lang="en-US" sz="2200">
                <a:ea typeface="+mn-lt"/>
                <a:cs typeface="+mn-lt"/>
              </a:rPr>
              <a:t>If you forgot your password, you could click on the forgot password link </a:t>
            </a:r>
            <a:endParaRPr lang="en-US" sz="2200"/>
          </a:p>
          <a:p>
            <a:pPr indent="-228600">
              <a:lnSpc>
                <a:spcPct val="90000"/>
              </a:lnSpc>
              <a:spcBef>
                <a:spcPct val="20000"/>
              </a:spcBef>
              <a:spcAft>
                <a:spcPts val="600"/>
              </a:spcAft>
              <a:buClr>
                <a:schemeClr val="accent1"/>
              </a:buClr>
              <a:buFont typeface="Arial" panose="020B0604020202020204" pitchFamily="34" charset="0"/>
              <a:buChar char="•"/>
            </a:pPr>
            <a:r>
              <a:rPr lang="en-US" sz="2200"/>
              <a:t>Download the Hero student app A.S.A.P. to keep track of points </a:t>
            </a:r>
          </a:p>
        </p:txBody>
      </p:sp>
      <p:pic>
        <p:nvPicPr>
          <p:cNvPr id="4" name="Picture 4" descr="Screen of a cell phone&#10;&#10;Description automatically generated">
            <a:extLst>
              <a:ext uri="{FF2B5EF4-FFF2-40B4-BE49-F238E27FC236}">
                <a16:creationId xmlns:a16="http://schemas.microsoft.com/office/drawing/2014/main" id="{03CEF653-CC26-4630-9DD6-CFEB4DE3E213}"/>
              </a:ext>
            </a:extLst>
          </p:cNvPr>
          <p:cNvPicPr>
            <a:picLocks noChangeAspect="1"/>
          </p:cNvPicPr>
          <p:nvPr/>
        </p:nvPicPr>
        <p:blipFill>
          <a:blip r:embed="rId2"/>
          <a:stretch>
            <a:fillRect/>
          </a:stretch>
        </p:blipFill>
        <p:spPr>
          <a:xfrm>
            <a:off x="8584710" y="329183"/>
            <a:ext cx="2572476" cy="3429969"/>
          </a:xfrm>
          <a:prstGeom prst="rect">
            <a:avLst/>
          </a:prstGeom>
        </p:spPr>
      </p:pic>
      <p:pic>
        <p:nvPicPr>
          <p:cNvPr id="6" name="Picture 2" descr="Poinciana High School - Home | Facebook">
            <a:extLst>
              <a:ext uri="{FF2B5EF4-FFF2-40B4-BE49-F238E27FC236}">
                <a16:creationId xmlns:a16="http://schemas.microsoft.com/office/drawing/2014/main" id="{33F3C7F5-5416-4477-96DD-AA753EA8CB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73668" y="4079193"/>
            <a:ext cx="2176272" cy="2176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87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pPr algn="ctr"/>
            <a:r>
              <a:rPr lang="en-US" sz="5400" b="1">
                <a:latin typeface="Britannic Bold"/>
              </a:rPr>
              <a:t>Athletics</a:t>
            </a:r>
            <a:endParaRPr lang="en-US"/>
          </a:p>
        </p:txBody>
      </p:sp>
      <p:sp>
        <p:nvSpPr>
          <p:cNvPr id="1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5" name="Content Placeholder 2">
            <a:extLst>
              <a:ext uri="{FF2B5EF4-FFF2-40B4-BE49-F238E27FC236}">
                <a16:creationId xmlns:a16="http://schemas.microsoft.com/office/drawing/2014/main" id="{F9A19767-B073-E452-EFB7-5B7C0613A3AC}"/>
              </a:ext>
            </a:extLst>
          </p:cNvPr>
          <p:cNvGraphicFramePr>
            <a:graphicFrameLocks noGrp="1"/>
          </p:cNvGraphicFramePr>
          <p:nvPr>
            <p:ph idx="1"/>
            <p:extLst>
              <p:ext uri="{D42A27DB-BD31-4B8C-83A1-F6EECF244321}">
                <p14:modId xmlns:p14="http://schemas.microsoft.com/office/powerpoint/2010/main" val="3587841796"/>
              </p:ext>
            </p:extLst>
          </p:nvPr>
        </p:nvGraphicFramePr>
        <p:xfrm>
          <a:off x="369277" y="2017072"/>
          <a:ext cx="11828584" cy="4839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1721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A486-34E1-D982-4B0D-EC3E2BB72FEA}"/>
              </a:ext>
            </a:extLst>
          </p:cNvPr>
          <p:cNvSpPr>
            <a:spLocks noGrp="1"/>
          </p:cNvSpPr>
          <p:nvPr>
            <p:ph type="title"/>
          </p:nvPr>
        </p:nvSpPr>
        <p:spPr>
          <a:xfrm>
            <a:off x="838200" y="365125"/>
            <a:ext cx="10515600" cy="915256"/>
          </a:xfrm>
        </p:spPr>
        <p:txBody>
          <a:bodyPr/>
          <a:lstStyle/>
          <a:p>
            <a:pPr algn="ctr"/>
            <a:r>
              <a:rPr lang="en-US" sz="4800" b="1">
                <a:latin typeface="Calibri"/>
                <a:cs typeface="Calibri"/>
              </a:rPr>
              <a:t>Student ID's</a:t>
            </a:r>
            <a:endParaRPr lang="en-US" sz="4800">
              <a:latin typeface="Calibri"/>
              <a:cs typeface="Calibri"/>
            </a:endParaRPr>
          </a:p>
        </p:txBody>
      </p:sp>
      <p:sp>
        <p:nvSpPr>
          <p:cNvPr id="3" name="Content Placeholder 2">
            <a:extLst>
              <a:ext uri="{FF2B5EF4-FFF2-40B4-BE49-F238E27FC236}">
                <a16:creationId xmlns:a16="http://schemas.microsoft.com/office/drawing/2014/main" id="{7C94CDA5-C839-50DC-A9C8-1E262E95BB5C}"/>
              </a:ext>
            </a:extLst>
          </p:cNvPr>
          <p:cNvSpPr>
            <a:spLocks noGrp="1"/>
          </p:cNvSpPr>
          <p:nvPr>
            <p:ph idx="1"/>
          </p:nvPr>
        </p:nvSpPr>
        <p:spPr>
          <a:xfrm>
            <a:off x="123093" y="1895964"/>
            <a:ext cx="11230707" cy="4738199"/>
          </a:xfrm>
        </p:spPr>
        <p:txBody>
          <a:bodyPr vert="horz" lIns="91440" tIns="45720" rIns="91440" bIns="45720" rtlCol="0" anchor="t">
            <a:normAutofit/>
          </a:bodyPr>
          <a:lstStyle/>
          <a:p>
            <a:pPr>
              <a:lnSpc>
                <a:spcPct val="100000"/>
              </a:lnSpc>
              <a:spcBef>
                <a:spcPts val="0"/>
              </a:spcBef>
            </a:pPr>
            <a:r>
              <a:rPr lang="en-US" sz="3200" b="1">
                <a:solidFill>
                  <a:srgbClr val="444444"/>
                </a:solidFill>
                <a:cs typeface="Calibri"/>
              </a:rPr>
              <a:t>All 9th Grade student ID’s will be printed and delivered to your ELA Class.</a:t>
            </a:r>
          </a:p>
          <a:p>
            <a:pPr>
              <a:lnSpc>
                <a:spcPct val="100000"/>
              </a:lnSpc>
              <a:spcBef>
                <a:spcPts val="0"/>
              </a:spcBef>
            </a:pPr>
            <a:endParaRPr lang="en-US" sz="3200" b="1">
              <a:solidFill>
                <a:srgbClr val="444444"/>
              </a:solidFill>
              <a:cs typeface="Calibri"/>
            </a:endParaRPr>
          </a:p>
          <a:p>
            <a:pPr>
              <a:lnSpc>
                <a:spcPct val="100000"/>
              </a:lnSpc>
              <a:spcBef>
                <a:spcPts val="0"/>
              </a:spcBef>
            </a:pPr>
            <a:r>
              <a:rPr lang="en-US" sz="3200" b="1">
                <a:solidFill>
                  <a:srgbClr val="444444"/>
                </a:solidFill>
                <a:cs typeface="Calibri"/>
              </a:rPr>
              <a:t>10th-12th Replacement ID's Please fill out this form and it will be delivered to you. </a:t>
            </a:r>
          </a:p>
          <a:p>
            <a:pPr>
              <a:lnSpc>
                <a:spcPct val="100000"/>
              </a:lnSpc>
              <a:spcBef>
                <a:spcPts val="0"/>
              </a:spcBef>
            </a:pPr>
            <a:endParaRPr lang="en-US" sz="3200" b="1">
              <a:solidFill>
                <a:srgbClr val="444444"/>
              </a:solidFill>
              <a:cs typeface="Calibri"/>
            </a:endParaRPr>
          </a:p>
          <a:p>
            <a:pPr>
              <a:lnSpc>
                <a:spcPct val="100000"/>
              </a:lnSpc>
              <a:spcBef>
                <a:spcPts val="0"/>
              </a:spcBef>
            </a:pPr>
            <a:r>
              <a:rPr lang="en-US" sz="3200" b="1">
                <a:solidFill>
                  <a:srgbClr val="444444"/>
                </a:solidFill>
                <a:cs typeface="Calibri"/>
              </a:rPr>
              <a:t>If you need an ID for the Bus- Download </a:t>
            </a:r>
          </a:p>
          <a:p>
            <a:pPr marL="0" indent="0">
              <a:lnSpc>
                <a:spcPct val="100000"/>
              </a:lnSpc>
              <a:spcBef>
                <a:spcPts val="0"/>
              </a:spcBef>
              <a:buNone/>
            </a:pPr>
            <a:r>
              <a:rPr lang="en-US" sz="3200" b="1">
                <a:solidFill>
                  <a:srgbClr val="444444"/>
                </a:solidFill>
                <a:cs typeface="Calibri"/>
              </a:rPr>
              <a:t>(</a:t>
            </a:r>
            <a:r>
              <a:rPr lang="en-US" sz="3200" b="1" err="1">
                <a:solidFill>
                  <a:srgbClr val="444444"/>
                </a:solidFill>
                <a:cs typeface="Calibri"/>
              </a:rPr>
              <a:t>Herecomesthebus</a:t>
            </a:r>
            <a:r>
              <a:rPr lang="en-US" sz="3200" b="1">
                <a:solidFill>
                  <a:srgbClr val="444444"/>
                </a:solidFill>
                <a:cs typeface="Calibri"/>
              </a:rPr>
              <a:t>) App </a:t>
            </a:r>
            <a:endParaRPr lang="en-US" b="1">
              <a:cs typeface="Calibri" panose="020F0502020204030204"/>
            </a:endParaRPr>
          </a:p>
          <a:p>
            <a:endParaRPr lang="en-US">
              <a:cs typeface="Calibri"/>
            </a:endParaRPr>
          </a:p>
        </p:txBody>
      </p:sp>
      <p:pic>
        <p:nvPicPr>
          <p:cNvPr id="5" name="Picture 4" descr="A cactus with a red arrow&#10;&#10;Description automatically generated">
            <a:extLst>
              <a:ext uri="{FF2B5EF4-FFF2-40B4-BE49-F238E27FC236}">
                <a16:creationId xmlns:a16="http://schemas.microsoft.com/office/drawing/2014/main" id="{D2A281FD-079C-0939-6E6C-3977F673EA48}"/>
              </a:ext>
            </a:extLst>
          </p:cNvPr>
          <p:cNvPicPr>
            <a:picLocks noChangeAspect="1"/>
          </p:cNvPicPr>
          <p:nvPr/>
        </p:nvPicPr>
        <p:blipFill>
          <a:blip r:embed="rId2"/>
          <a:stretch>
            <a:fillRect/>
          </a:stretch>
        </p:blipFill>
        <p:spPr>
          <a:xfrm>
            <a:off x="9458895" y="-4178"/>
            <a:ext cx="2406162" cy="1907494"/>
          </a:xfrm>
          <a:prstGeom prst="rect">
            <a:avLst/>
          </a:prstGeom>
        </p:spPr>
      </p:pic>
      <p:pic>
        <p:nvPicPr>
          <p:cNvPr id="4" name="Picture 3" descr="A qr code on a screen&#10;&#10;Description automatically generated">
            <a:extLst>
              <a:ext uri="{FF2B5EF4-FFF2-40B4-BE49-F238E27FC236}">
                <a16:creationId xmlns:a16="http://schemas.microsoft.com/office/drawing/2014/main" id="{84B96635-7E6A-CB43-5744-A6527FFE647F}"/>
              </a:ext>
            </a:extLst>
          </p:cNvPr>
          <p:cNvPicPr>
            <a:picLocks noChangeAspect="1"/>
          </p:cNvPicPr>
          <p:nvPr/>
        </p:nvPicPr>
        <p:blipFill>
          <a:blip r:embed="rId3"/>
          <a:stretch>
            <a:fillRect/>
          </a:stretch>
        </p:blipFill>
        <p:spPr>
          <a:xfrm>
            <a:off x="8014855" y="3963466"/>
            <a:ext cx="2895600" cy="2895600"/>
          </a:xfrm>
          <a:prstGeom prst="rect">
            <a:avLst/>
          </a:prstGeom>
        </p:spPr>
      </p:pic>
    </p:spTree>
    <p:extLst>
      <p:ext uri="{BB962C8B-B14F-4D97-AF65-F5344CB8AC3E}">
        <p14:creationId xmlns:p14="http://schemas.microsoft.com/office/powerpoint/2010/main" val="386070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4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Rectangle 5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BC0612-8CEF-4615-A839-33543866839A}"/>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b="1" kern="1200">
                <a:solidFill>
                  <a:srgbClr val="FFFFFF"/>
                </a:solidFill>
                <a:latin typeface="+mj-lt"/>
                <a:ea typeface="+mj-ea"/>
                <a:cs typeface="+mj-cs"/>
              </a:rPr>
              <a:t>Standards of Participation </a:t>
            </a:r>
          </a:p>
        </p:txBody>
      </p:sp>
      <p:sp>
        <p:nvSpPr>
          <p:cNvPr id="4" name="Text Placeholder 3">
            <a:extLst>
              <a:ext uri="{FF2B5EF4-FFF2-40B4-BE49-F238E27FC236}">
                <a16:creationId xmlns:a16="http://schemas.microsoft.com/office/drawing/2014/main" id="{46C1F62A-D53B-4C21-8CD8-F32E1405B31D}"/>
              </a:ext>
            </a:extLst>
          </p:cNvPr>
          <p:cNvSpPr>
            <a:spLocks noGrp="1"/>
          </p:cNvSpPr>
          <p:nvPr>
            <p:ph type="body" sz="half" idx="2"/>
          </p:nvPr>
        </p:nvSpPr>
        <p:spPr>
          <a:xfrm>
            <a:off x="4036398" y="6910"/>
            <a:ext cx="7801002" cy="7163831"/>
          </a:xfrm>
        </p:spPr>
        <p:txBody>
          <a:bodyPr vert="horz" lIns="91440" tIns="45720" rIns="91440" bIns="45720" rtlCol="0" anchor="ctr">
            <a:noAutofit/>
          </a:bodyPr>
          <a:lstStyle/>
          <a:p>
            <a:pPr marL="114300"/>
            <a:r>
              <a:rPr lang="en-US" sz="2000" b="1" u="sng"/>
              <a:t>Not meeting the Standards of Participation will prevent you from going to the following:  Athletic Events, Homecoming, Prom, &amp; Field Trips</a:t>
            </a:r>
            <a:endParaRPr lang="en-US" sz="2000" u="sng">
              <a:cs typeface="Calibri"/>
            </a:endParaRPr>
          </a:p>
          <a:p>
            <a:pPr indent="-228600">
              <a:buFont typeface="Arial" panose="020B0604020202020204" pitchFamily="34" charset="0"/>
              <a:buChar char="•"/>
            </a:pPr>
            <a:endParaRPr lang="en-US" sz="2000" b="1">
              <a:cs typeface="Calibri"/>
            </a:endParaRPr>
          </a:p>
          <a:p>
            <a:pPr indent="-228600">
              <a:buFont typeface="Arial" panose="020B0604020202020204" pitchFamily="34" charset="0"/>
              <a:buChar char="•"/>
            </a:pPr>
            <a:r>
              <a:rPr lang="en-US" sz="2000" b="1"/>
              <a:t>No more than 5 full days of ISS (in-school suspensions) </a:t>
            </a:r>
            <a:endParaRPr lang="en-US" sz="2000" b="1">
              <a:cs typeface="Calibri"/>
            </a:endParaRPr>
          </a:p>
          <a:p>
            <a:pPr indent="-228600">
              <a:buFont typeface="Arial" panose="020B0604020202020204" pitchFamily="34" charset="0"/>
              <a:buChar char="•"/>
            </a:pPr>
            <a:endParaRPr lang="en-US" sz="2000" b="1">
              <a:cs typeface="Calibri"/>
            </a:endParaRPr>
          </a:p>
          <a:p>
            <a:pPr indent="-228600">
              <a:buFont typeface="Arial" panose="020B0604020202020204" pitchFamily="34" charset="0"/>
              <a:buChar char="•"/>
            </a:pPr>
            <a:r>
              <a:rPr lang="en-US" sz="2000" b="1"/>
              <a:t>No referrals for excessive tardies each quarter (excessive tardies are 8 or more in a quarter) </a:t>
            </a:r>
            <a:endParaRPr lang="en-US" sz="2000" b="1">
              <a:cs typeface="Calibri"/>
            </a:endParaRPr>
          </a:p>
          <a:p>
            <a:pPr indent="-228600">
              <a:buFont typeface="Arial" panose="020B0604020202020204" pitchFamily="34" charset="0"/>
              <a:buChar char="•"/>
            </a:pPr>
            <a:endParaRPr lang="en-US" sz="2000" b="1">
              <a:cs typeface="Calibri"/>
            </a:endParaRPr>
          </a:p>
          <a:p>
            <a:pPr indent="-228600">
              <a:buFont typeface="Arial" panose="020B0604020202020204" pitchFamily="34" charset="0"/>
              <a:buChar char="•"/>
            </a:pPr>
            <a:r>
              <a:rPr lang="en-US" sz="2000" b="1"/>
              <a:t>No more than 5 unexcused absences from school each quarter, a total of 20 unexcused absences per school year</a:t>
            </a:r>
            <a:endParaRPr lang="en-US" sz="2000" b="1">
              <a:cs typeface="Calibri"/>
            </a:endParaRPr>
          </a:p>
          <a:p>
            <a:pPr indent="-228600">
              <a:buFont typeface="Arial" panose="020B0604020202020204" pitchFamily="34" charset="0"/>
              <a:buChar char="•"/>
            </a:pPr>
            <a:endParaRPr lang="en-US" sz="2000" b="1">
              <a:cs typeface="Calibri"/>
            </a:endParaRPr>
          </a:p>
          <a:p>
            <a:pPr indent="-228600">
              <a:buFont typeface="Arial" panose="020B0604020202020204" pitchFamily="34" charset="0"/>
              <a:buChar char="•"/>
            </a:pPr>
            <a:r>
              <a:rPr lang="en-US" sz="2000" b="1"/>
              <a:t>No more than 5 unexcused absences from each class period each quarter (considered skipping or Unauthorized area)</a:t>
            </a:r>
            <a:endParaRPr lang="en-US" sz="2000" b="1">
              <a:cs typeface="Calibri"/>
            </a:endParaRPr>
          </a:p>
          <a:p>
            <a:pPr indent="-228600">
              <a:buFont typeface="Arial" panose="020B0604020202020204" pitchFamily="34" charset="0"/>
              <a:buChar char="•"/>
            </a:pPr>
            <a:endParaRPr lang="en-US" sz="2000" b="1">
              <a:cs typeface="Calibri"/>
            </a:endParaRPr>
          </a:p>
          <a:p>
            <a:pPr indent="-228600">
              <a:buFont typeface="Arial" panose="020B0604020202020204" pitchFamily="34" charset="0"/>
              <a:buChar char="•"/>
            </a:pPr>
            <a:r>
              <a:rPr lang="en-US" sz="2000" b="1"/>
              <a:t>2.0 Minimum cumulative GPA</a:t>
            </a:r>
            <a:endParaRPr lang="en-US" sz="2000" b="1">
              <a:cs typeface="Calibri"/>
            </a:endParaRPr>
          </a:p>
          <a:p>
            <a:pPr indent="-228600">
              <a:buFont typeface="Arial" panose="020B0604020202020204" pitchFamily="34" charset="0"/>
              <a:buChar char="•"/>
            </a:pPr>
            <a:endParaRPr lang="en-US" sz="2000" b="1"/>
          </a:p>
          <a:p>
            <a:pPr indent="-228600">
              <a:buFont typeface="Arial" panose="020B0604020202020204" pitchFamily="34" charset="0"/>
              <a:buChar char="•"/>
            </a:pPr>
            <a:r>
              <a:rPr lang="en-US" sz="2000" b="1"/>
              <a:t>If a student has 9 or more OSS for the full school year, they cannot complete an appeal form.</a:t>
            </a:r>
            <a:endParaRPr lang="en-US" sz="2000" b="1">
              <a:cs typeface="Calibri"/>
            </a:endParaRPr>
          </a:p>
          <a:p>
            <a:pPr marL="114300" indent="-228600">
              <a:buFont typeface="Arial" panose="020B0604020202020204" pitchFamily="34" charset="0"/>
              <a:buChar char="•"/>
            </a:pPr>
            <a:endParaRPr lang="en-US" sz="1300" b="1"/>
          </a:p>
        </p:txBody>
      </p:sp>
    </p:spTree>
    <p:extLst>
      <p:ext uri="{BB962C8B-B14F-4D97-AF65-F5344CB8AC3E}">
        <p14:creationId xmlns:p14="http://schemas.microsoft.com/office/powerpoint/2010/main" val="2142579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Freeform: Shape 26">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8AFBE133-4010-80B0-0CBE-97270025BF12}"/>
              </a:ext>
            </a:extLst>
          </p:cNvPr>
          <p:cNvPicPr>
            <a:picLocks noChangeAspect="1"/>
          </p:cNvPicPr>
          <p:nvPr/>
        </p:nvPicPr>
        <p:blipFill>
          <a:blip r:embed="rId2"/>
          <a:stretch>
            <a:fillRect/>
          </a:stretch>
        </p:blipFill>
        <p:spPr>
          <a:xfrm>
            <a:off x="488097" y="6771"/>
            <a:ext cx="6665935" cy="6846774"/>
          </a:xfrm>
          <a:prstGeom prst="rect">
            <a:avLst/>
          </a:prstGeom>
        </p:spPr>
      </p:pic>
      <p:grpSp>
        <p:nvGrpSpPr>
          <p:cNvPr id="23" name="Group 2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2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extBox 1">
            <a:extLst>
              <a:ext uri="{FF2B5EF4-FFF2-40B4-BE49-F238E27FC236}">
                <a16:creationId xmlns:a16="http://schemas.microsoft.com/office/drawing/2014/main" id="{73919257-8250-249E-04F9-9A470877AA7F}"/>
              </a:ext>
            </a:extLst>
          </p:cNvPr>
          <p:cNvSpPr txBox="1"/>
          <p:nvPr/>
        </p:nvSpPr>
        <p:spPr>
          <a:xfrm>
            <a:off x="2867814" y="807540"/>
            <a:ext cx="646486" cy="276999"/>
          </a:xfrm>
          <a:prstGeom prst="rect">
            <a:avLst/>
          </a:prstGeom>
          <a:solidFill>
            <a:schemeClr val="bg1"/>
          </a:solidFill>
          <a:effectLst>
            <a:outerShdw blurRad="63500" dist="38100" dir="2700000">
              <a:srgbClr val="000000">
                <a:alpha val="0"/>
              </a:srgbClr>
            </a:outerShdw>
            <a:reflection stA="40000" endPos="54000" dist="50800" dir="5400000" sy="-100000" algn="bl" rotWithShape="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Times New Roman"/>
                <a:ea typeface="Calibri"/>
                <a:cs typeface="Calibri"/>
              </a:rPr>
              <a:t>24-25</a:t>
            </a:r>
            <a:endParaRPr lang="en-US" sz="1200">
              <a:latin typeface="Times New Roman"/>
              <a:cs typeface="Times New Roman"/>
            </a:endParaRPr>
          </a:p>
        </p:txBody>
      </p:sp>
    </p:spTree>
    <p:extLst>
      <p:ext uri="{BB962C8B-B14F-4D97-AF65-F5344CB8AC3E}">
        <p14:creationId xmlns:p14="http://schemas.microsoft.com/office/powerpoint/2010/main" val="2279051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C0612-8CEF-4615-A839-33543866839A}"/>
              </a:ext>
            </a:extLst>
          </p:cNvPr>
          <p:cNvSpPr>
            <a:spLocks noGrp="1"/>
          </p:cNvSpPr>
          <p:nvPr>
            <p:ph type="title"/>
          </p:nvPr>
        </p:nvSpPr>
        <p:spPr/>
        <p:txBody>
          <a:bodyPr vert="horz" lIns="91440" tIns="45720" rIns="91440" bIns="45720" rtlCol="0" anchor="b">
            <a:normAutofit/>
          </a:bodyPr>
          <a:lstStyle/>
          <a:p>
            <a:r>
              <a:rPr lang="en-US" sz="4200" b="1" err="1">
                <a:latin typeface="Calibri"/>
                <a:cs typeface="Times New Roman"/>
              </a:rPr>
              <a:t>FortifyFL</a:t>
            </a:r>
            <a:r>
              <a:rPr lang="en-US" sz="4200" b="1">
                <a:latin typeface="Calibri"/>
                <a:cs typeface="Times New Roman"/>
              </a:rPr>
              <a:t>:</a:t>
            </a:r>
            <a:r>
              <a:rPr lang="en-US" sz="4200">
                <a:latin typeface="Calibri"/>
                <a:cs typeface="Times New Roman"/>
              </a:rPr>
              <a:t>     getfortifyfl.com </a:t>
            </a:r>
            <a:endParaRPr lang="en-US" sz="4200" err="1">
              <a:cs typeface="Calibri Light"/>
            </a:endParaRPr>
          </a:p>
        </p:txBody>
      </p:sp>
      <p:pic>
        <p:nvPicPr>
          <p:cNvPr id="6" name="Picture Placeholder 5" descr="Logo&#10;&#10;Description automatically generated">
            <a:extLst>
              <a:ext uri="{FF2B5EF4-FFF2-40B4-BE49-F238E27FC236}">
                <a16:creationId xmlns:a16="http://schemas.microsoft.com/office/drawing/2014/main" id="{2921A416-5A5E-4353-A3B5-FFC41359929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4290060" y="2195354"/>
            <a:ext cx="3611880" cy="361188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Picture 2" descr="A cell phone with a blue background&#10;&#10;Description automatically generated">
            <a:extLst>
              <a:ext uri="{FF2B5EF4-FFF2-40B4-BE49-F238E27FC236}">
                <a16:creationId xmlns:a16="http://schemas.microsoft.com/office/drawing/2014/main" id="{21EC0829-B1E9-58DC-8DB8-028D40C9312E}"/>
              </a:ext>
            </a:extLst>
          </p:cNvPr>
          <p:cNvPicPr>
            <a:picLocks noChangeAspect="1"/>
          </p:cNvPicPr>
          <p:nvPr/>
        </p:nvPicPr>
        <p:blipFill>
          <a:blip r:embed="rId3"/>
          <a:stretch>
            <a:fillRect/>
          </a:stretch>
        </p:blipFill>
        <p:spPr>
          <a:xfrm>
            <a:off x="269058" y="1705232"/>
            <a:ext cx="11535247" cy="4927205"/>
          </a:xfrm>
          <a:prstGeom prst="rect">
            <a:avLst/>
          </a:prstGeom>
        </p:spPr>
      </p:pic>
    </p:spTree>
    <p:extLst>
      <p:ext uri="{BB962C8B-B14F-4D97-AF65-F5344CB8AC3E}">
        <p14:creationId xmlns:p14="http://schemas.microsoft.com/office/powerpoint/2010/main" val="3628913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5EB1A-78F8-4075-6314-3E680E78AB62}"/>
              </a:ext>
            </a:extLst>
          </p:cNvPr>
          <p:cNvSpPr>
            <a:spLocks noGrp="1"/>
          </p:cNvSpPr>
          <p:nvPr>
            <p:ph type="title"/>
          </p:nvPr>
        </p:nvSpPr>
        <p:spPr>
          <a:xfrm>
            <a:off x="838200" y="365125"/>
            <a:ext cx="10515600" cy="988106"/>
          </a:xfrm>
        </p:spPr>
        <p:txBody>
          <a:bodyPr/>
          <a:lstStyle/>
          <a:p>
            <a:pPr algn="ctr"/>
            <a:r>
              <a:rPr lang="en-US" b="1">
                <a:ea typeface="Calibri Light"/>
                <a:cs typeface="Calibri Light"/>
              </a:rPr>
              <a:t>FORTIFYFL</a:t>
            </a:r>
          </a:p>
        </p:txBody>
      </p:sp>
      <p:pic>
        <p:nvPicPr>
          <p:cNvPr id="6" name="Student FortifyFL Training">
            <a:hlinkClick r:id="" action="ppaction://media"/>
            <a:extLst>
              <a:ext uri="{FF2B5EF4-FFF2-40B4-BE49-F238E27FC236}">
                <a16:creationId xmlns:a16="http://schemas.microsoft.com/office/drawing/2014/main" id="{9C81475C-811F-9794-38B1-A732FEC5C2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17" y="1254858"/>
            <a:ext cx="12187766" cy="5605258"/>
          </a:xfrm>
          <a:prstGeom prst="rect">
            <a:avLst/>
          </a:prstGeom>
        </p:spPr>
      </p:pic>
    </p:spTree>
    <p:extLst>
      <p:ext uri="{BB962C8B-B14F-4D97-AF65-F5344CB8AC3E}">
        <p14:creationId xmlns:p14="http://schemas.microsoft.com/office/powerpoint/2010/main" val="237036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40B65-E886-4D26-DF2A-9BAB8903038D}"/>
              </a:ext>
            </a:extLst>
          </p:cNvPr>
          <p:cNvSpPr>
            <a:spLocks noGrp="1"/>
          </p:cNvSpPr>
          <p:nvPr>
            <p:ph type="title"/>
          </p:nvPr>
        </p:nvSpPr>
        <p:spPr>
          <a:xfrm>
            <a:off x="838200" y="-4989"/>
            <a:ext cx="10515600" cy="1325563"/>
          </a:xfrm>
        </p:spPr>
        <p:txBody>
          <a:bodyPr>
            <a:normAutofit/>
          </a:bodyPr>
          <a:lstStyle/>
          <a:p>
            <a:pPr algn="ctr"/>
            <a:r>
              <a:rPr lang="en-US" sz="5400" b="1">
                <a:ea typeface="Calibri Light"/>
                <a:cs typeface="Calibri Light"/>
              </a:rPr>
              <a:t>Active Assailant</a:t>
            </a:r>
          </a:p>
        </p:txBody>
      </p:sp>
      <p:pic>
        <p:nvPicPr>
          <p:cNvPr id="4" name="Online Media 3" title="Middle School - High School A.D.D.mp4">
            <a:hlinkClick r:id="" action="ppaction://media"/>
            <a:extLst>
              <a:ext uri="{FF2B5EF4-FFF2-40B4-BE49-F238E27FC236}">
                <a16:creationId xmlns:a16="http://schemas.microsoft.com/office/drawing/2014/main" id="{2D0353D3-EE03-9D86-CC8A-8B0D32373A72}"/>
              </a:ext>
            </a:extLst>
          </p:cNvPr>
          <p:cNvPicPr>
            <a:picLocks noGrp="1" noRot="1" noChangeAspect="1"/>
          </p:cNvPicPr>
          <p:nvPr>
            <p:ph idx="1"/>
            <a:videoFile r:link="rId1"/>
          </p:nvPr>
        </p:nvPicPr>
        <p:blipFill>
          <a:blip r:embed="rId3"/>
          <a:stretch>
            <a:fillRect/>
          </a:stretch>
        </p:blipFill>
        <p:spPr>
          <a:xfrm>
            <a:off x="-1730" y="1194256"/>
            <a:ext cx="12195461" cy="5658609"/>
          </a:xfrm>
          <a:ln>
            <a:solidFill>
              <a:srgbClr val="4472C4"/>
            </a:solidFill>
          </a:ln>
        </p:spPr>
      </p:pic>
    </p:spTree>
    <p:extLst>
      <p:ext uri="{BB962C8B-B14F-4D97-AF65-F5344CB8AC3E}">
        <p14:creationId xmlns:p14="http://schemas.microsoft.com/office/powerpoint/2010/main" val="456493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AAACA0-349D-2CA4-4BED-D023C675652B}"/>
              </a:ext>
            </a:extLst>
          </p:cNvPr>
          <p:cNvSpPr>
            <a:spLocks noGrp="1"/>
          </p:cNvSpPr>
          <p:nvPr>
            <p:ph type="title"/>
          </p:nvPr>
        </p:nvSpPr>
        <p:spPr>
          <a:xfrm>
            <a:off x="589560" y="856180"/>
            <a:ext cx="4560584" cy="1128068"/>
          </a:xfrm>
        </p:spPr>
        <p:txBody>
          <a:bodyPr anchor="ctr">
            <a:normAutofit/>
          </a:bodyPr>
          <a:lstStyle/>
          <a:p>
            <a:pPr algn="ctr"/>
            <a:r>
              <a:rPr lang="en-US" sz="5400" b="1">
                <a:cs typeface="Calibri Light"/>
              </a:rPr>
              <a:t>Talk to me Nice</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FE33872-6246-4C2F-7BBF-85DBD0989EFC}"/>
              </a:ext>
            </a:extLst>
          </p:cNvPr>
          <p:cNvSpPr>
            <a:spLocks noGrp="1"/>
          </p:cNvSpPr>
          <p:nvPr>
            <p:ph idx="1"/>
          </p:nvPr>
        </p:nvSpPr>
        <p:spPr>
          <a:xfrm>
            <a:off x="182110" y="2507200"/>
            <a:ext cx="5332468" cy="3836020"/>
          </a:xfrm>
        </p:spPr>
        <p:txBody>
          <a:bodyPr vert="horz" lIns="91440" tIns="45720" rIns="91440" bIns="45720" rtlCol="0" anchor="ctr">
            <a:normAutofit lnSpcReduction="10000"/>
          </a:bodyPr>
          <a:lstStyle/>
          <a:p>
            <a:pPr marL="0" indent="0">
              <a:buNone/>
            </a:pPr>
            <a:r>
              <a:rPr lang="en-US" sz="2400">
                <a:cs typeface="Calibri"/>
              </a:rPr>
              <a:t>If you are stopped by Any Administrator or staff member</a:t>
            </a:r>
          </a:p>
          <a:p>
            <a:pPr marL="0" indent="0">
              <a:buNone/>
            </a:pPr>
            <a:r>
              <a:rPr lang="en-US" sz="2400">
                <a:cs typeface="Calibri"/>
              </a:rPr>
              <a:t>Please give us your undivided attention </a:t>
            </a:r>
          </a:p>
          <a:p>
            <a:pPr marL="0" indent="0">
              <a:buNone/>
            </a:pPr>
            <a:endParaRPr lang="en-US" sz="2000">
              <a:cs typeface="Calibri"/>
            </a:endParaRPr>
          </a:p>
          <a:p>
            <a:pPr marL="342900" indent="-342900"/>
            <a:r>
              <a:rPr lang="en-US" sz="2000">
                <a:cs typeface="Calibri"/>
              </a:rPr>
              <a:t>Be patient with us</a:t>
            </a:r>
            <a:endParaRPr lang="en-US">
              <a:cs typeface="Calibri"/>
            </a:endParaRPr>
          </a:p>
          <a:p>
            <a:pPr marL="342900" indent="-342900"/>
            <a:r>
              <a:rPr lang="en-US" sz="2000">
                <a:cs typeface="Calibri"/>
              </a:rPr>
              <a:t>We promise to Talk Nice to you &amp; We need you to Talk Nice to Us</a:t>
            </a:r>
            <a:endParaRPr lang="en-US">
              <a:cs typeface="Calibri"/>
            </a:endParaRPr>
          </a:p>
          <a:p>
            <a:pPr marL="0" indent="0">
              <a:buNone/>
            </a:pPr>
            <a:endParaRPr lang="en-US" sz="2000">
              <a:cs typeface="Calibri"/>
            </a:endParaRPr>
          </a:p>
          <a:p>
            <a:pPr marL="0" indent="0">
              <a:buNone/>
            </a:pPr>
            <a:r>
              <a:rPr lang="en-US" sz="2000">
                <a:cs typeface="Calibri"/>
              </a:rPr>
              <a:t>If you fail to cooperate, you will be in Defiance, and your Consequence will be Elevated to a </a:t>
            </a:r>
          </a:p>
          <a:p>
            <a:pPr marL="0" indent="0">
              <a:buNone/>
            </a:pPr>
            <a:r>
              <a:rPr lang="en-US" sz="2000" b="1">
                <a:cs typeface="Calibri"/>
              </a:rPr>
              <a:t>Level 3-See a Dean</a:t>
            </a:r>
            <a:endParaRPr lang="en-US" b="1"/>
          </a:p>
          <a:p>
            <a:endParaRPr lang="en-US" sz="2000">
              <a:cs typeface="Calibri"/>
            </a:endParaRPr>
          </a:p>
          <a:p>
            <a:endParaRPr lang="en-US" sz="2000">
              <a:cs typeface="Calibri"/>
            </a:endParaRP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actus with a red arrow&#10;&#10;Description automatically generated">
            <a:extLst>
              <a:ext uri="{FF2B5EF4-FFF2-40B4-BE49-F238E27FC236}">
                <a16:creationId xmlns:a16="http://schemas.microsoft.com/office/drawing/2014/main" id="{AB6C1D6A-CCA0-F344-ED29-0B7A70831E82}"/>
              </a:ext>
            </a:extLst>
          </p:cNvPr>
          <p:cNvPicPr>
            <a:picLocks noChangeAspect="1"/>
          </p:cNvPicPr>
          <p:nvPr/>
        </p:nvPicPr>
        <p:blipFill>
          <a:blip r:embed="rId2"/>
          <a:srcRect t="3365" b="424"/>
          <a:stretch/>
        </p:blipFill>
        <p:spPr>
          <a:xfrm>
            <a:off x="6099266" y="799352"/>
            <a:ext cx="5425410" cy="5259296"/>
          </a:xfrm>
          <a:prstGeom prst="rect">
            <a:avLst/>
          </a:prstGeom>
        </p:spPr>
      </p:pic>
    </p:spTree>
    <p:extLst>
      <p:ext uri="{BB962C8B-B14F-4D97-AF65-F5344CB8AC3E}">
        <p14:creationId xmlns:p14="http://schemas.microsoft.com/office/powerpoint/2010/main" val="1254125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64783" y="349664"/>
            <a:ext cx="5845571" cy="1638377"/>
          </a:xfrm>
        </p:spPr>
        <p:txBody>
          <a:bodyPr anchor="b">
            <a:normAutofit fontScale="90000"/>
          </a:bodyPr>
          <a:lstStyle/>
          <a:p>
            <a:r>
              <a:rPr lang="en-US" sz="4800" b="1"/>
              <a:t>Remember to always </a:t>
            </a:r>
            <a:r>
              <a:rPr lang="en-US" sz="4800" b="1" u="sng">
                <a:solidFill>
                  <a:srgbClr val="FF0000"/>
                </a:solidFill>
              </a:rPr>
              <a:t>REP</a:t>
            </a:r>
            <a:r>
              <a:rPr lang="en-US" sz="4800" b="1"/>
              <a:t> the P.</a:t>
            </a:r>
            <a:br>
              <a:rPr lang="en-US" sz="4800" b="1"/>
            </a:br>
            <a:endParaRPr lang="en-US" sz="4800" b="1">
              <a:cs typeface="Calibri Light"/>
            </a:endParaRPr>
          </a:p>
        </p:txBody>
      </p:sp>
      <p:sp>
        <p:nvSpPr>
          <p:cNvPr id="19" name="Rectangle 18">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5" descr="Logo&#10;&#10;Description automatically generated">
            <a:extLst>
              <a:ext uri="{FF2B5EF4-FFF2-40B4-BE49-F238E27FC236}">
                <a16:creationId xmlns:a16="http://schemas.microsoft.com/office/drawing/2014/main" id="{A1EA1C04-A6D5-44D7-AD59-2955A1A970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9" r="4970" b="-3"/>
          <a:stretch/>
        </p:blipFill>
        <p:spPr>
          <a:xfrm>
            <a:off x="535110" y="627954"/>
            <a:ext cx="4235516" cy="5353373"/>
          </a:xfrm>
          <a:prstGeom prst="rect">
            <a:avLst/>
          </a:prstGeom>
        </p:spPr>
      </p:pic>
      <p:sp>
        <p:nvSpPr>
          <p:cNvPr id="3" name="Content Placeholder 2"/>
          <p:cNvSpPr>
            <a:spLocks noGrp="1"/>
          </p:cNvSpPr>
          <p:nvPr>
            <p:ph idx="1"/>
          </p:nvPr>
        </p:nvSpPr>
        <p:spPr>
          <a:xfrm>
            <a:off x="5766262" y="2620641"/>
            <a:ext cx="5837750" cy="3023702"/>
          </a:xfrm>
        </p:spPr>
        <p:txBody>
          <a:bodyPr anchor="ctr">
            <a:normAutofit/>
          </a:bodyPr>
          <a:lstStyle/>
          <a:p>
            <a:pPr marL="0" indent="0">
              <a:buNone/>
            </a:pPr>
            <a:r>
              <a:rPr lang="en-US" sz="2000"/>
              <a:t>This is YOUR school. And we ALL work together to take care of it and each other.</a:t>
            </a:r>
          </a:p>
          <a:p>
            <a:pPr marL="0" indent="0">
              <a:buNone/>
            </a:pPr>
            <a:r>
              <a:rPr lang="en-US" sz="3600" b="1">
                <a:latin typeface="Broadway"/>
              </a:rPr>
              <a:t>Respect</a:t>
            </a:r>
            <a:endParaRPr lang="en-US" sz="3600" b="1">
              <a:latin typeface="Broadway"/>
              <a:cs typeface="Calibri"/>
            </a:endParaRPr>
          </a:p>
          <a:p>
            <a:pPr marL="0" indent="0">
              <a:buNone/>
            </a:pPr>
            <a:r>
              <a:rPr lang="en-US" sz="3600" b="1">
                <a:latin typeface="Broadway"/>
              </a:rPr>
              <a:t>Education</a:t>
            </a:r>
            <a:endParaRPr lang="en-US" sz="3600" b="1">
              <a:latin typeface="Broadway"/>
              <a:cs typeface="Calibri"/>
            </a:endParaRPr>
          </a:p>
          <a:p>
            <a:pPr marL="0" indent="0">
              <a:buNone/>
            </a:pPr>
            <a:r>
              <a:rPr lang="en-US" sz="3600" b="1">
                <a:latin typeface="Broadway"/>
              </a:rPr>
              <a:t>Pride</a:t>
            </a:r>
            <a:endParaRPr lang="en-US" sz="3600" b="1">
              <a:latin typeface="Broadway"/>
              <a:cs typeface="Calibri"/>
            </a:endParaRPr>
          </a:p>
          <a:p>
            <a:endParaRPr lang="en-US" sz="2000"/>
          </a:p>
        </p:txBody>
      </p:sp>
    </p:spTree>
    <p:extLst>
      <p:ext uri="{BB962C8B-B14F-4D97-AF65-F5344CB8AC3E}">
        <p14:creationId xmlns:p14="http://schemas.microsoft.com/office/powerpoint/2010/main" val="1838933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of a sports team&#10;&#10;Description automatically generated">
            <a:extLst>
              <a:ext uri="{FF2B5EF4-FFF2-40B4-BE49-F238E27FC236}">
                <a16:creationId xmlns:a16="http://schemas.microsoft.com/office/drawing/2014/main" id="{E89C25A4-DD49-2D57-B47C-63D949C15B38}"/>
              </a:ext>
            </a:extLst>
          </p:cNvPr>
          <p:cNvPicPr>
            <a:picLocks noChangeAspect="1"/>
          </p:cNvPicPr>
          <p:nvPr/>
        </p:nvPicPr>
        <p:blipFill>
          <a:blip r:embed="rId2"/>
          <a:stretch>
            <a:fillRect/>
          </a:stretch>
        </p:blipFill>
        <p:spPr>
          <a:xfrm>
            <a:off x="1112502" y="623275"/>
            <a:ext cx="5607882" cy="5607882"/>
          </a:xfrm>
          <a:prstGeom prst="rect">
            <a:avLst/>
          </a:prstGeom>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FE383E-5071-4102-9E8F-A6307DB72928}"/>
              </a:ext>
            </a:extLst>
          </p:cNvPr>
          <p:cNvSpPr>
            <a:spLocks noGrp="1"/>
          </p:cNvSpPr>
          <p:nvPr>
            <p:ph type="title"/>
          </p:nvPr>
        </p:nvSpPr>
        <p:spPr>
          <a:xfrm>
            <a:off x="8052497" y="1056640"/>
            <a:ext cx="3197660" cy="3125746"/>
          </a:xfrm>
        </p:spPr>
        <p:txBody>
          <a:bodyPr vert="horz" lIns="91440" tIns="45720" rIns="91440" bIns="45720" rtlCol="0" anchor="b">
            <a:normAutofit/>
          </a:bodyPr>
          <a:lstStyle/>
          <a:p>
            <a:r>
              <a:rPr lang="en-US" sz="7200" b="1" kern="1200">
                <a:solidFill>
                  <a:schemeClr val="tx1"/>
                </a:solidFill>
                <a:latin typeface="+mj-lt"/>
                <a:ea typeface="+mj-ea"/>
                <a:cs typeface="+mj-cs"/>
              </a:rPr>
              <a:t>Thank You!</a:t>
            </a:r>
          </a:p>
        </p:txBody>
      </p:sp>
    </p:spTree>
    <p:extLst>
      <p:ext uri="{BB962C8B-B14F-4D97-AF65-F5344CB8AC3E}">
        <p14:creationId xmlns:p14="http://schemas.microsoft.com/office/powerpoint/2010/main" val="3012205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45811"/>
            <a:ext cx="3947159" cy="697254"/>
          </a:xfrm>
        </p:spPr>
        <p:txBody>
          <a:bodyPr>
            <a:normAutofit/>
          </a:bodyPr>
          <a:lstStyle/>
          <a:p>
            <a:r>
              <a:rPr lang="en-US" b="1" u="sng"/>
              <a:t>Tardy Slips</a:t>
            </a:r>
          </a:p>
        </p:txBody>
      </p:sp>
      <p:sp>
        <p:nvSpPr>
          <p:cNvPr id="3" name="Content Placeholder 2"/>
          <p:cNvSpPr>
            <a:spLocks noGrp="1"/>
          </p:cNvSpPr>
          <p:nvPr>
            <p:ph idx="1"/>
          </p:nvPr>
        </p:nvSpPr>
        <p:spPr>
          <a:xfrm>
            <a:off x="225945" y="1364733"/>
            <a:ext cx="5092194" cy="5171598"/>
          </a:xfrm>
        </p:spPr>
        <p:txBody>
          <a:bodyPr vert="horz" lIns="91440" tIns="45720" rIns="91440" bIns="45720" rtlCol="0" anchor="t">
            <a:normAutofit fontScale="70000" lnSpcReduction="20000"/>
          </a:bodyPr>
          <a:lstStyle/>
          <a:p>
            <a:r>
              <a:rPr lang="en-US" dirty="0"/>
              <a:t>If a student arrives late to class, they may enter </a:t>
            </a:r>
            <a:r>
              <a:rPr lang="en-US" b="1" dirty="0"/>
              <a:t>ONLY</a:t>
            </a:r>
            <a:r>
              <a:rPr lang="en-US" dirty="0"/>
              <a:t> if they have a tardy slip.</a:t>
            </a:r>
          </a:p>
          <a:p>
            <a:pPr marL="0" indent="0">
              <a:buNone/>
            </a:pPr>
            <a:endParaRPr lang="en-US"/>
          </a:p>
          <a:p>
            <a:r>
              <a:rPr lang="en-US"/>
              <a:t>If you do not have a tardy slip… please go to Student Services or a nearby administrator for a pass.  </a:t>
            </a:r>
            <a:endParaRPr lang="en-US">
              <a:cs typeface="Calibri"/>
            </a:endParaRPr>
          </a:p>
          <a:p>
            <a:endParaRPr lang="en-US"/>
          </a:p>
          <a:p>
            <a:r>
              <a:rPr lang="en-US" u="sng"/>
              <a:t>Students Exiting from the gym, building 14, and portables will be released (2) mins. early</a:t>
            </a:r>
            <a:endParaRPr lang="en-US"/>
          </a:p>
          <a:p>
            <a:endParaRPr lang="en-US" u="sng">
              <a:cs typeface="Calibri"/>
            </a:endParaRPr>
          </a:p>
          <a:p>
            <a:r>
              <a:rPr lang="en-US" u="sng" dirty="0">
                <a:cs typeface="Calibri"/>
              </a:rPr>
              <a:t>Students will </a:t>
            </a:r>
            <a:r>
              <a:rPr lang="en-US" b="1" u="sng" dirty="0">
                <a:cs typeface="Calibri"/>
              </a:rPr>
              <a:t>not</a:t>
            </a:r>
            <a:r>
              <a:rPr lang="en-US" u="sng" dirty="0">
                <a:cs typeface="Calibri"/>
              </a:rPr>
              <a:t> receive an extra 2 minutes to arrive to the gym, </a:t>
            </a:r>
            <a:r>
              <a:rPr lang="en-US" u="sng" dirty="0" err="1">
                <a:cs typeface="Calibri"/>
              </a:rPr>
              <a:t>bldg</a:t>
            </a:r>
            <a:r>
              <a:rPr lang="en-US" u="sng" dirty="0">
                <a:cs typeface="Calibri"/>
              </a:rPr>
              <a:t> 14, and portables.</a:t>
            </a:r>
          </a:p>
          <a:p>
            <a:pPr marL="0" indent="0">
              <a:buNone/>
            </a:pPr>
            <a:br>
              <a:rPr lang="en-US" dirty="0"/>
            </a:br>
            <a:endParaRPr lang="en-US"/>
          </a:p>
          <a:p>
            <a:r>
              <a:rPr lang="en-US" dirty="0"/>
              <a:t>Tardies to class will be tracked in Hero and consequences will be given for excessive tardies. </a:t>
            </a:r>
            <a:endParaRPr lang="en-US" dirty="0">
              <a:cs typeface="Calibri"/>
            </a:endParaRPr>
          </a:p>
        </p:txBody>
      </p:sp>
      <p:sp>
        <p:nvSpPr>
          <p:cNvPr id="12"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E2C7A4AE-58F4-4C6E-B4EF-202D413E7C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374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3" descr="A close up of a box&#10;&#10;Description generated with high confidence">
            <a:extLst>
              <a:ext uri="{FF2B5EF4-FFF2-40B4-BE49-F238E27FC236}">
                <a16:creationId xmlns:a16="http://schemas.microsoft.com/office/drawing/2014/main" id="{A49CF04E-12B2-4804-ABE9-4FABE1097C2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701" r="12494" b="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50572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45811"/>
            <a:ext cx="3947159" cy="697254"/>
          </a:xfrm>
        </p:spPr>
        <p:txBody>
          <a:bodyPr>
            <a:normAutofit/>
          </a:bodyPr>
          <a:lstStyle/>
          <a:p>
            <a:r>
              <a:rPr lang="en-US" b="1" u="sng"/>
              <a:t>Tardy to School</a:t>
            </a:r>
          </a:p>
        </p:txBody>
      </p:sp>
      <p:sp>
        <p:nvSpPr>
          <p:cNvPr id="3" name="Content Placeholder 2"/>
          <p:cNvSpPr>
            <a:spLocks noGrp="1"/>
          </p:cNvSpPr>
          <p:nvPr>
            <p:ph idx="1"/>
          </p:nvPr>
        </p:nvSpPr>
        <p:spPr>
          <a:xfrm>
            <a:off x="225945" y="1052119"/>
            <a:ext cx="5092194" cy="5738212"/>
          </a:xfrm>
        </p:spPr>
        <p:txBody>
          <a:bodyPr vert="horz" lIns="91440" tIns="45720" rIns="91440" bIns="45720" rtlCol="0" anchor="t">
            <a:normAutofit fontScale="92500" lnSpcReduction="10000"/>
          </a:bodyPr>
          <a:lstStyle/>
          <a:p>
            <a:r>
              <a:rPr lang="en-US">
                <a:cs typeface="Calibri"/>
              </a:rPr>
              <a:t>Students you are allowed </a:t>
            </a:r>
            <a:r>
              <a:rPr lang="en-US" b="1">
                <a:cs typeface="Calibri"/>
              </a:rPr>
              <a:t>(5)</a:t>
            </a:r>
            <a:r>
              <a:rPr lang="en-US">
                <a:cs typeface="Calibri"/>
              </a:rPr>
              <a:t> Tardies to school before you receive a Consequence.</a:t>
            </a:r>
          </a:p>
          <a:p>
            <a:pPr marL="0" indent="0">
              <a:buNone/>
            </a:pPr>
            <a:endParaRPr lang="en-US"/>
          </a:p>
          <a:p>
            <a:r>
              <a:rPr lang="en-US" b="1"/>
              <a:t>6th</a:t>
            </a:r>
            <a:r>
              <a:rPr lang="en-US"/>
              <a:t> Tardy to School will result in a Tardy Agreement sent home to your parents</a:t>
            </a:r>
            <a:endParaRPr lang="en-US">
              <a:cs typeface="Calibri"/>
            </a:endParaRPr>
          </a:p>
          <a:p>
            <a:endParaRPr lang="en-US"/>
          </a:p>
          <a:p>
            <a:r>
              <a:rPr lang="en-US" b="1"/>
              <a:t>7th</a:t>
            </a:r>
            <a:r>
              <a:rPr lang="en-US"/>
              <a:t> Tardy to School will result in Insubordination Referral  </a:t>
            </a:r>
            <a:endParaRPr lang="en-US">
              <a:cs typeface="Calibri"/>
            </a:endParaRPr>
          </a:p>
          <a:p>
            <a:endParaRPr lang="en-US">
              <a:cs typeface="Calibri"/>
            </a:endParaRPr>
          </a:p>
          <a:p>
            <a:r>
              <a:rPr lang="en-US" b="1">
                <a:cs typeface="Calibri"/>
              </a:rPr>
              <a:t>8th</a:t>
            </a:r>
            <a:r>
              <a:rPr lang="en-US">
                <a:cs typeface="Calibri"/>
              </a:rPr>
              <a:t> Tardy to School will result in Defiance and you will be Suspended Out of School (1) day OSS</a:t>
            </a:r>
          </a:p>
          <a:p>
            <a:endParaRPr lang="en-US">
              <a:cs typeface="Calibri"/>
            </a:endParaRPr>
          </a:p>
          <a:p>
            <a:endParaRPr lang="en-US" u="sng">
              <a:cs typeface="Calibri"/>
            </a:endParaRPr>
          </a:p>
          <a:p>
            <a:pPr marL="0" indent="0">
              <a:buNone/>
            </a:pPr>
            <a:endParaRPr lang="en-US" u="sng">
              <a:cs typeface="Calibri"/>
            </a:endParaRPr>
          </a:p>
          <a:p>
            <a:endParaRPr lang="en-US">
              <a:cs typeface="Calibri"/>
            </a:endParaRPr>
          </a:p>
        </p:txBody>
      </p:sp>
      <p:sp>
        <p:nvSpPr>
          <p:cNvPr id="12"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E2C7A4AE-58F4-4C6E-B4EF-202D413E7C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374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5" descr="Image result for tardyimages">
            <a:extLst>
              <a:ext uri="{FF2B5EF4-FFF2-40B4-BE49-F238E27FC236}">
                <a16:creationId xmlns:a16="http://schemas.microsoft.com/office/drawing/2014/main" id="{47A50BDF-CCA6-F769-2C7B-726CD8C38513}"/>
              </a:ext>
            </a:extLst>
          </p:cNvPr>
          <p:cNvPicPr>
            <a:picLocks noChangeAspect="1"/>
          </p:cNvPicPr>
          <p:nvPr/>
        </p:nvPicPr>
        <p:blipFill>
          <a:blip r:embed="rId3"/>
          <a:stretch>
            <a:fillRect/>
          </a:stretch>
        </p:blipFill>
        <p:spPr>
          <a:xfrm>
            <a:off x="7042028" y="354868"/>
            <a:ext cx="2347790" cy="2113573"/>
          </a:xfrm>
          <a:prstGeom prst="rect">
            <a:avLst/>
          </a:prstGeom>
        </p:spPr>
      </p:pic>
    </p:spTree>
    <p:extLst>
      <p:ext uri="{BB962C8B-B14F-4D97-AF65-F5344CB8AC3E}">
        <p14:creationId xmlns:p14="http://schemas.microsoft.com/office/powerpoint/2010/main" val="24011361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oster of a dress code policy&#10;&#10;Description automatically generated">
            <a:extLst>
              <a:ext uri="{FF2B5EF4-FFF2-40B4-BE49-F238E27FC236}">
                <a16:creationId xmlns:a16="http://schemas.microsoft.com/office/drawing/2014/main" id="{45BFE6AE-7DBD-4568-94DD-1C133A73E9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21280" y="0"/>
            <a:ext cx="7081520" cy="6858000"/>
          </a:xfrm>
          <a:prstGeom prst="rect">
            <a:avLst/>
          </a:prstGeom>
        </p:spPr>
      </p:pic>
      <p:sp>
        <p:nvSpPr>
          <p:cNvPr id="2" name="TextBox 1">
            <a:extLst>
              <a:ext uri="{FF2B5EF4-FFF2-40B4-BE49-F238E27FC236}">
                <a16:creationId xmlns:a16="http://schemas.microsoft.com/office/drawing/2014/main" id="{0D4CF6EE-9A26-CE44-B315-5BF6F161B3C0}"/>
              </a:ext>
            </a:extLst>
          </p:cNvPr>
          <p:cNvSpPr txBox="1"/>
          <p:nvPr/>
        </p:nvSpPr>
        <p:spPr>
          <a:xfrm>
            <a:off x="9783752" y="453080"/>
            <a:ext cx="206843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cs typeface="Calibri"/>
              </a:rPr>
              <a:t>PANTS / Bottoms</a:t>
            </a:r>
          </a:p>
          <a:p>
            <a:r>
              <a:rPr lang="en-US" b="1" dirty="0">
                <a:cs typeface="Calibri"/>
              </a:rPr>
              <a:t>Colors that are NOT Allowed</a:t>
            </a:r>
          </a:p>
          <a:p>
            <a:endParaRPr lang="en-US" b="1" dirty="0">
              <a:cs typeface="Calibri"/>
            </a:endParaRPr>
          </a:p>
          <a:p>
            <a:pPr marL="285750" indent="-285750">
              <a:buFont typeface="Arial"/>
              <a:buChar char="•"/>
            </a:pPr>
            <a:r>
              <a:rPr lang="en-US" b="1" dirty="0">
                <a:cs typeface="Calibri"/>
              </a:rPr>
              <a:t>Gray</a:t>
            </a:r>
            <a:endParaRPr lang="en-US" b="1">
              <a:cs typeface="Calibri"/>
            </a:endParaRPr>
          </a:p>
          <a:p>
            <a:pPr marL="285750" indent="-285750">
              <a:buFont typeface="Arial"/>
              <a:buChar char="•"/>
            </a:pPr>
            <a:r>
              <a:rPr lang="en-US" b="1" dirty="0">
                <a:cs typeface="Calibri"/>
              </a:rPr>
              <a:t>White</a:t>
            </a:r>
            <a:endParaRPr lang="en-US" b="1">
              <a:cs typeface="Calibri"/>
            </a:endParaRPr>
          </a:p>
          <a:p>
            <a:pPr marL="285750" indent="-285750">
              <a:buFont typeface="Arial"/>
              <a:buChar char="•"/>
            </a:pPr>
            <a:r>
              <a:rPr lang="en-US" b="1" dirty="0">
                <a:cs typeface="Calibri"/>
              </a:rPr>
              <a:t>Green</a:t>
            </a:r>
            <a:endParaRPr lang="en-US" b="1">
              <a:cs typeface="Calibri"/>
            </a:endParaRPr>
          </a:p>
          <a:p>
            <a:pPr marL="285750" indent="-285750">
              <a:buFont typeface="Arial"/>
              <a:buChar char="•"/>
            </a:pPr>
            <a:r>
              <a:rPr lang="en-US" b="1" dirty="0">
                <a:cs typeface="Calibri"/>
              </a:rPr>
              <a:t>Red</a:t>
            </a:r>
            <a:endParaRPr lang="en-US" b="1">
              <a:cs typeface="Calibri"/>
            </a:endParaRPr>
          </a:p>
          <a:p>
            <a:pPr marL="285750" indent="-285750">
              <a:buFont typeface="Arial"/>
              <a:buChar char="•"/>
            </a:pPr>
            <a:r>
              <a:rPr lang="en-US" b="1" dirty="0">
                <a:cs typeface="Calibri"/>
              </a:rPr>
              <a:t>Brown</a:t>
            </a:r>
            <a:endParaRPr lang="en-US" b="1">
              <a:cs typeface="Calibri"/>
            </a:endParaRPr>
          </a:p>
          <a:p>
            <a:pPr marL="285750" indent="-285750">
              <a:buFont typeface="Arial"/>
              <a:buChar char="•"/>
            </a:pPr>
            <a:r>
              <a:rPr lang="en-US" b="1" dirty="0">
                <a:cs typeface="Calibri"/>
              </a:rPr>
              <a:t>Camo</a:t>
            </a:r>
            <a:endParaRPr lang="en-US" b="1">
              <a:cs typeface="Calibri"/>
            </a:endParaRPr>
          </a:p>
          <a:p>
            <a:pPr marL="285750" indent="-285750">
              <a:buFont typeface="Arial"/>
              <a:buChar char="•"/>
            </a:pPr>
            <a:r>
              <a:rPr lang="en-US" b="1" dirty="0">
                <a:cs typeface="Calibri"/>
              </a:rPr>
              <a:t>Patterns</a:t>
            </a:r>
            <a:endParaRPr lang="en-US" b="1">
              <a:cs typeface="Calibri"/>
            </a:endParaRPr>
          </a:p>
          <a:p>
            <a:pPr marL="285750" indent="-285750">
              <a:buFont typeface="Arial"/>
              <a:buChar char="•"/>
            </a:pPr>
            <a:r>
              <a:rPr lang="en-US" b="1" dirty="0">
                <a:cs typeface="Calibri"/>
              </a:rPr>
              <a:t>Designs</a:t>
            </a:r>
            <a:endParaRPr lang="en-US" b="1">
              <a:cs typeface="Calibri"/>
            </a:endParaRPr>
          </a:p>
        </p:txBody>
      </p:sp>
    </p:spTree>
    <p:extLst>
      <p:ext uri="{BB962C8B-B14F-4D97-AF65-F5344CB8AC3E}">
        <p14:creationId xmlns:p14="http://schemas.microsoft.com/office/powerpoint/2010/main" val="3736101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09CF9-DF9F-4BF9-B10A-8F089332B363}"/>
              </a:ext>
            </a:extLst>
          </p:cNvPr>
          <p:cNvSpPr>
            <a:spLocks noGrp="1"/>
          </p:cNvSpPr>
          <p:nvPr>
            <p:ph type="title"/>
          </p:nvPr>
        </p:nvSpPr>
        <p:spPr>
          <a:xfrm>
            <a:off x="6085418" y="864"/>
            <a:ext cx="5282786" cy="836857"/>
          </a:xfrm>
        </p:spPr>
        <p:txBody>
          <a:bodyPr>
            <a:noAutofit/>
          </a:bodyPr>
          <a:lstStyle/>
          <a:p>
            <a:pPr algn="ctr"/>
            <a:r>
              <a:rPr lang="en-US" sz="6600"/>
              <a:t>T-Shirts!!!</a:t>
            </a:r>
          </a:p>
        </p:txBody>
      </p:sp>
      <p:sp>
        <p:nvSpPr>
          <p:cNvPr id="10" name="Freeform: Shape 9">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A247069-E8DE-447D-BE1D-AFDE8ADC5702}"/>
              </a:ext>
            </a:extLst>
          </p:cNvPr>
          <p:cNvSpPr>
            <a:spLocks noGrp="1"/>
          </p:cNvSpPr>
          <p:nvPr>
            <p:ph idx="1"/>
          </p:nvPr>
        </p:nvSpPr>
        <p:spPr>
          <a:xfrm>
            <a:off x="5274028" y="842037"/>
            <a:ext cx="6904394" cy="5730123"/>
          </a:xfrm>
        </p:spPr>
        <p:txBody>
          <a:bodyPr anchor="t">
            <a:noAutofit/>
          </a:bodyPr>
          <a:lstStyle/>
          <a:p>
            <a:r>
              <a:rPr lang="en-US"/>
              <a:t>Students will be allowed to wear Poinciana High School spirit shirts/REP the P shirts any day of the week!</a:t>
            </a:r>
            <a:endParaRPr lang="en-US">
              <a:cs typeface="Calibri"/>
            </a:endParaRPr>
          </a:p>
          <a:p>
            <a:r>
              <a:rPr lang="en-US">
                <a:cs typeface="Calibri"/>
              </a:rPr>
              <a:t>Solid White, Navy Blue, Red, Black or Gray T-Shirts are allowed any day of the week. (No V-Neck/Scoop Neck T-Shirts)</a:t>
            </a:r>
            <a:endParaRPr lang="en-US">
              <a:ea typeface="Calibri"/>
              <a:cs typeface="Calibri"/>
            </a:endParaRPr>
          </a:p>
          <a:p>
            <a:r>
              <a:rPr lang="en-US"/>
              <a:t>Shirts must be </a:t>
            </a:r>
            <a:r>
              <a:rPr lang="en-US" b="1" i="1" u="sng"/>
              <a:t>official</a:t>
            </a:r>
            <a:r>
              <a:rPr lang="en-US"/>
              <a:t> (sports teams, clubs etc..)</a:t>
            </a:r>
            <a:endParaRPr lang="en-US">
              <a:cs typeface="Calibri"/>
            </a:endParaRPr>
          </a:p>
          <a:p>
            <a:r>
              <a:rPr lang="en-US"/>
              <a:t>Shirts may not be altered in any way.</a:t>
            </a:r>
            <a:endParaRPr lang="en-US">
              <a:cs typeface="Calibri" panose="020F0502020204030204"/>
            </a:endParaRPr>
          </a:p>
          <a:p>
            <a:r>
              <a:rPr lang="en-US">
                <a:cs typeface="Calibri" panose="020F0502020204030204"/>
              </a:rPr>
              <a:t>Shirts with a Design (Large Print) is not Allowed</a:t>
            </a:r>
            <a:endParaRPr lang="en-US">
              <a:ea typeface="Calibri"/>
              <a:cs typeface="Calibri" panose="020F0502020204030204"/>
            </a:endParaRPr>
          </a:p>
          <a:p>
            <a:r>
              <a:rPr lang="en-US">
                <a:ea typeface="Calibri"/>
                <a:cs typeface="Calibri" panose="020F0502020204030204"/>
              </a:rPr>
              <a:t>Shirts should  be an appropriate length:  mid-riff must be covered</a:t>
            </a:r>
          </a:p>
        </p:txBody>
      </p:sp>
      <p:pic>
        <p:nvPicPr>
          <p:cNvPr id="4" name="Picture 3" descr="A group of different colored shirts&#10;&#10;Description automatically generated">
            <a:extLst>
              <a:ext uri="{FF2B5EF4-FFF2-40B4-BE49-F238E27FC236}">
                <a16:creationId xmlns:a16="http://schemas.microsoft.com/office/drawing/2014/main" id="{BD66457B-C8E0-11F4-24D4-61F9ECD00D85}"/>
              </a:ext>
            </a:extLst>
          </p:cNvPr>
          <p:cNvPicPr>
            <a:picLocks noChangeAspect="1"/>
          </p:cNvPicPr>
          <p:nvPr/>
        </p:nvPicPr>
        <p:blipFill>
          <a:blip r:embed="rId2"/>
          <a:stretch>
            <a:fillRect/>
          </a:stretch>
        </p:blipFill>
        <p:spPr>
          <a:xfrm>
            <a:off x="218252" y="556043"/>
            <a:ext cx="4163718" cy="3582211"/>
          </a:xfrm>
          <a:prstGeom prst="rect">
            <a:avLst/>
          </a:prstGeom>
        </p:spPr>
      </p:pic>
    </p:spTree>
    <p:extLst>
      <p:ext uri="{BB962C8B-B14F-4D97-AF65-F5344CB8AC3E}">
        <p14:creationId xmlns:p14="http://schemas.microsoft.com/office/powerpoint/2010/main" val="35465112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B0843E0-095E-40EB-9898-0B7608E7A4CD}"/>
              </a:ext>
            </a:extLst>
          </p:cNvPr>
          <p:cNvGraphicFramePr>
            <a:graphicFrameLocks noGrp="1"/>
          </p:cNvGraphicFramePr>
          <p:nvPr>
            <p:ph idx="1"/>
            <p:extLst>
              <p:ext uri="{D42A27DB-BD31-4B8C-83A1-F6EECF244321}">
                <p14:modId xmlns:p14="http://schemas.microsoft.com/office/powerpoint/2010/main" val="2517044312"/>
              </p:ext>
            </p:extLst>
          </p:nvPr>
        </p:nvGraphicFramePr>
        <p:xfrm>
          <a:off x="137266" y="4773030"/>
          <a:ext cx="12063387" cy="1740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Picture 22" descr="A person wearing black tights&#10;&#10;Description automatically generated">
            <a:extLst>
              <a:ext uri="{FF2B5EF4-FFF2-40B4-BE49-F238E27FC236}">
                <a16:creationId xmlns:a16="http://schemas.microsoft.com/office/drawing/2014/main" id="{E7049E36-6FC8-A84E-6CCC-4479790A8CC4}"/>
              </a:ext>
            </a:extLst>
          </p:cNvPr>
          <p:cNvPicPr>
            <a:picLocks noChangeAspect="1"/>
          </p:cNvPicPr>
          <p:nvPr/>
        </p:nvPicPr>
        <p:blipFill>
          <a:blip r:embed="rId7"/>
          <a:stretch>
            <a:fillRect/>
          </a:stretch>
        </p:blipFill>
        <p:spPr>
          <a:xfrm>
            <a:off x="416102" y="177800"/>
            <a:ext cx="1571625" cy="2952750"/>
          </a:xfrm>
          <a:prstGeom prst="rect">
            <a:avLst/>
          </a:prstGeom>
        </p:spPr>
      </p:pic>
      <p:pic>
        <p:nvPicPr>
          <p:cNvPr id="25" name="Picture 24" descr="A group of colorful scarves&#10;&#10;Description automatically generated">
            <a:extLst>
              <a:ext uri="{FF2B5EF4-FFF2-40B4-BE49-F238E27FC236}">
                <a16:creationId xmlns:a16="http://schemas.microsoft.com/office/drawing/2014/main" id="{9187170B-A445-A621-B424-58389290CE94}"/>
              </a:ext>
            </a:extLst>
          </p:cNvPr>
          <p:cNvPicPr>
            <a:picLocks noChangeAspect="1"/>
          </p:cNvPicPr>
          <p:nvPr/>
        </p:nvPicPr>
        <p:blipFill>
          <a:blip r:embed="rId8"/>
          <a:stretch>
            <a:fillRect/>
          </a:stretch>
        </p:blipFill>
        <p:spPr>
          <a:xfrm>
            <a:off x="3281893" y="2920824"/>
            <a:ext cx="1352550" cy="1362075"/>
          </a:xfrm>
          <a:prstGeom prst="rect">
            <a:avLst/>
          </a:prstGeom>
        </p:spPr>
      </p:pic>
      <p:pic>
        <p:nvPicPr>
          <p:cNvPr id="26" name="Picture 25" descr="A group of hats on a white background&#10;&#10;Description automatically generated">
            <a:extLst>
              <a:ext uri="{FF2B5EF4-FFF2-40B4-BE49-F238E27FC236}">
                <a16:creationId xmlns:a16="http://schemas.microsoft.com/office/drawing/2014/main" id="{7E923D85-4C6B-D8C7-9D40-4110B9C902FF}"/>
              </a:ext>
            </a:extLst>
          </p:cNvPr>
          <p:cNvPicPr>
            <a:picLocks noChangeAspect="1"/>
          </p:cNvPicPr>
          <p:nvPr/>
        </p:nvPicPr>
        <p:blipFill>
          <a:blip r:embed="rId9"/>
          <a:stretch>
            <a:fillRect/>
          </a:stretch>
        </p:blipFill>
        <p:spPr>
          <a:xfrm>
            <a:off x="7006637" y="3001375"/>
            <a:ext cx="2400300" cy="1457325"/>
          </a:xfrm>
          <a:prstGeom prst="rect">
            <a:avLst/>
          </a:prstGeom>
        </p:spPr>
      </p:pic>
      <p:pic>
        <p:nvPicPr>
          <p:cNvPr id="27" name="Picture 26" descr="A close up of a hat&#10;&#10;Description automatically generated">
            <a:extLst>
              <a:ext uri="{FF2B5EF4-FFF2-40B4-BE49-F238E27FC236}">
                <a16:creationId xmlns:a16="http://schemas.microsoft.com/office/drawing/2014/main" id="{AF9A9602-E91B-52A8-887A-5B79F470E80F}"/>
              </a:ext>
            </a:extLst>
          </p:cNvPr>
          <p:cNvPicPr>
            <a:picLocks noChangeAspect="1"/>
          </p:cNvPicPr>
          <p:nvPr/>
        </p:nvPicPr>
        <p:blipFill>
          <a:blip r:embed="rId10"/>
          <a:stretch>
            <a:fillRect/>
          </a:stretch>
        </p:blipFill>
        <p:spPr>
          <a:xfrm>
            <a:off x="9444781" y="2956066"/>
            <a:ext cx="2743200" cy="1287805"/>
          </a:xfrm>
          <a:prstGeom prst="rect">
            <a:avLst/>
          </a:prstGeom>
        </p:spPr>
      </p:pic>
      <p:pic>
        <p:nvPicPr>
          <p:cNvPr id="28" name="Picture 27" descr="A group of handkerchiefs in a circle&#10;&#10;Description automatically generated">
            <a:extLst>
              <a:ext uri="{FF2B5EF4-FFF2-40B4-BE49-F238E27FC236}">
                <a16:creationId xmlns:a16="http://schemas.microsoft.com/office/drawing/2014/main" id="{EBE18B1D-5275-09E3-34BC-DFC5AF5F3759}"/>
              </a:ext>
            </a:extLst>
          </p:cNvPr>
          <p:cNvPicPr>
            <a:picLocks noChangeAspect="1"/>
          </p:cNvPicPr>
          <p:nvPr/>
        </p:nvPicPr>
        <p:blipFill>
          <a:blip r:embed="rId11"/>
          <a:stretch>
            <a:fillRect/>
          </a:stretch>
        </p:blipFill>
        <p:spPr>
          <a:xfrm>
            <a:off x="10068576" y="736142"/>
            <a:ext cx="1752600" cy="1828800"/>
          </a:xfrm>
          <a:prstGeom prst="rect">
            <a:avLst/>
          </a:prstGeom>
        </p:spPr>
      </p:pic>
      <p:pic>
        <p:nvPicPr>
          <p:cNvPr id="30" name="Picture 29" descr="A pair of bandanas on a white background&#10;&#10;Description automatically generated">
            <a:extLst>
              <a:ext uri="{FF2B5EF4-FFF2-40B4-BE49-F238E27FC236}">
                <a16:creationId xmlns:a16="http://schemas.microsoft.com/office/drawing/2014/main" id="{89DFC29F-DFD0-FAD1-1FAA-A27E5E759C60}"/>
              </a:ext>
            </a:extLst>
          </p:cNvPr>
          <p:cNvPicPr>
            <a:picLocks noChangeAspect="1"/>
          </p:cNvPicPr>
          <p:nvPr/>
        </p:nvPicPr>
        <p:blipFill>
          <a:blip r:embed="rId12"/>
          <a:stretch>
            <a:fillRect/>
          </a:stretch>
        </p:blipFill>
        <p:spPr>
          <a:xfrm>
            <a:off x="5178332" y="2914824"/>
            <a:ext cx="1571625" cy="1304925"/>
          </a:xfrm>
          <a:prstGeom prst="rect">
            <a:avLst/>
          </a:prstGeom>
        </p:spPr>
      </p:pic>
      <p:pic>
        <p:nvPicPr>
          <p:cNvPr id="31" name="Picture 30" descr="A grey hood with black string&#10;&#10;Description automatically generated">
            <a:extLst>
              <a:ext uri="{FF2B5EF4-FFF2-40B4-BE49-F238E27FC236}">
                <a16:creationId xmlns:a16="http://schemas.microsoft.com/office/drawing/2014/main" id="{BD0B5AC5-0C60-957A-F0AA-1C11C8D47C96}"/>
              </a:ext>
            </a:extLst>
          </p:cNvPr>
          <p:cNvPicPr>
            <a:picLocks noChangeAspect="1"/>
          </p:cNvPicPr>
          <p:nvPr/>
        </p:nvPicPr>
        <p:blipFill>
          <a:blip r:embed="rId13"/>
          <a:stretch>
            <a:fillRect/>
          </a:stretch>
        </p:blipFill>
        <p:spPr>
          <a:xfrm>
            <a:off x="1487455" y="2910696"/>
            <a:ext cx="1143000" cy="1543050"/>
          </a:xfrm>
          <a:prstGeom prst="rect">
            <a:avLst/>
          </a:prstGeom>
        </p:spPr>
      </p:pic>
      <p:pic>
        <p:nvPicPr>
          <p:cNvPr id="32" name="Picture 31" descr="A black mask with a white face&#10;&#10;Description automatically generated">
            <a:extLst>
              <a:ext uri="{FF2B5EF4-FFF2-40B4-BE49-F238E27FC236}">
                <a16:creationId xmlns:a16="http://schemas.microsoft.com/office/drawing/2014/main" id="{13EF30FC-ADBC-8E2A-4B43-0C83E5F7BF84}"/>
              </a:ext>
            </a:extLst>
          </p:cNvPr>
          <p:cNvPicPr>
            <a:picLocks noChangeAspect="1"/>
          </p:cNvPicPr>
          <p:nvPr/>
        </p:nvPicPr>
        <p:blipFill>
          <a:blip r:embed="rId14"/>
          <a:stretch>
            <a:fillRect/>
          </a:stretch>
        </p:blipFill>
        <p:spPr>
          <a:xfrm>
            <a:off x="8936716" y="981119"/>
            <a:ext cx="952500" cy="1333500"/>
          </a:xfrm>
          <a:prstGeom prst="rect">
            <a:avLst/>
          </a:prstGeom>
        </p:spPr>
      </p:pic>
      <p:pic>
        <p:nvPicPr>
          <p:cNvPr id="3" name="Picture 2">
            <a:extLst>
              <a:ext uri="{FF2B5EF4-FFF2-40B4-BE49-F238E27FC236}">
                <a16:creationId xmlns:a16="http://schemas.microsoft.com/office/drawing/2014/main" id="{25EE6950-596E-BF9F-7ADB-ABF31D3ED086}"/>
              </a:ext>
            </a:extLst>
          </p:cNvPr>
          <p:cNvPicPr>
            <a:picLocks noChangeAspect="1"/>
          </p:cNvPicPr>
          <p:nvPr/>
        </p:nvPicPr>
        <p:blipFill>
          <a:blip r:embed="rId15"/>
          <a:stretch>
            <a:fillRect/>
          </a:stretch>
        </p:blipFill>
        <p:spPr>
          <a:xfrm>
            <a:off x="251331" y="2997773"/>
            <a:ext cx="1238250" cy="1076325"/>
          </a:xfrm>
          <a:prstGeom prst="rect">
            <a:avLst/>
          </a:prstGeom>
        </p:spPr>
      </p:pic>
      <p:sp>
        <p:nvSpPr>
          <p:cNvPr id="82" name="TextBox 81">
            <a:extLst>
              <a:ext uri="{FF2B5EF4-FFF2-40B4-BE49-F238E27FC236}">
                <a16:creationId xmlns:a16="http://schemas.microsoft.com/office/drawing/2014/main" id="{D4EC6D7E-3A8C-4EBB-41BD-23A4A0C93A41}"/>
              </a:ext>
            </a:extLst>
          </p:cNvPr>
          <p:cNvSpPr txBox="1"/>
          <p:nvPr/>
        </p:nvSpPr>
        <p:spPr>
          <a:xfrm>
            <a:off x="2955519" y="874556"/>
            <a:ext cx="8094027"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800" b="1">
                <a:solidFill>
                  <a:srgbClr val="FF0000"/>
                </a:solidFill>
                <a:cs typeface="Calibri"/>
              </a:rPr>
              <a:t>Not Allowed</a:t>
            </a:r>
            <a:endParaRPr lang="en-US" sz="8800" b="1">
              <a:solidFill>
                <a:srgbClr val="FF0000"/>
              </a:solidFill>
            </a:endParaRPr>
          </a:p>
        </p:txBody>
      </p:sp>
    </p:spTree>
    <p:extLst>
      <p:ext uri="{BB962C8B-B14F-4D97-AF65-F5344CB8AC3E}">
        <p14:creationId xmlns:p14="http://schemas.microsoft.com/office/powerpoint/2010/main" val="4139135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yellow sunglasses on a yellow surface&#10;&#10;Description automatically generated">
            <a:extLst>
              <a:ext uri="{FF2B5EF4-FFF2-40B4-BE49-F238E27FC236}">
                <a16:creationId xmlns:a16="http://schemas.microsoft.com/office/drawing/2014/main" id="{34600092-B2C3-E994-3524-82E62A3F23EC}"/>
              </a:ext>
            </a:extLst>
          </p:cNvPr>
          <p:cNvPicPr>
            <a:picLocks noChangeAspect="1"/>
          </p:cNvPicPr>
          <p:nvPr/>
        </p:nvPicPr>
        <p:blipFill>
          <a:blip r:embed="rId2"/>
          <a:stretch>
            <a:fillRect/>
          </a:stretch>
        </p:blipFill>
        <p:spPr>
          <a:xfrm>
            <a:off x="427172" y="918314"/>
            <a:ext cx="11191049" cy="1585468"/>
          </a:xfrm>
          <a:prstGeom prst="rect">
            <a:avLst/>
          </a:prstGeom>
        </p:spPr>
      </p:pic>
      <p:sp>
        <p:nvSpPr>
          <p:cNvPr id="17" name="Content Placeholder 16">
            <a:extLst>
              <a:ext uri="{FF2B5EF4-FFF2-40B4-BE49-F238E27FC236}">
                <a16:creationId xmlns:a16="http://schemas.microsoft.com/office/drawing/2014/main" id="{CB5245D1-1CA1-0AB1-B859-32051406F6BD}"/>
              </a:ext>
            </a:extLst>
          </p:cNvPr>
          <p:cNvSpPr>
            <a:spLocks noGrp="1"/>
          </p:cNvSpPr>
          <p:nvPr>
            <p:ph idx="1"/>
          </p:nvPr>
        </p:nvSpPr>
        <p:spPr>
          <a:xfrm>
            <a:off x="164363" y="2994418"/>
            <a:ext cx="11732683" cy="2920237"/>
          </a:xfrm>
        </p:spPr>
        <p:txBody>
          <a:bodyPr vert="horz" lIns="91440" tIns="45720" rIns="91440" bIns="45720" rtlCol="0" anchor="t">
            <a:normAutofit/>
          </a:bodyPr>
          <a:lstStyle/>
          <a:p>
            <a:r>
              <a:rPr lang="en-US" sz="2400" b="1">
                <a:latin typeface="Calibri"/>
                <a:cs typeface="Calibri"/>
              </a:rPr>
              <a:t>Please be RESPECTFUL and remove your sunglasses/shades once you are inside any building</a:t>
            </a:r>
          </a:p>
          <a:p>
            <a:pPr lvl="1"/>
            <a:r>
              <a:rPr lang="en-US" b="1">
                <a:latin typeface="Calibri"/>
                <a:cs typeface="Calibri"/>
              </a:rPr>
              <a:t>Classroom</a:t>
            </a:r>
          </a:p>
          <a:p>
            <a:pPr lvl="1"/>
            <a:r>
              <a:rPr lang="en-US" b="1">
                <a:latin typeface="Calibri"/>
                <a:cs typeface="Calibri"/>
              </a:rPr>
              <a:t>Cafeteria</a:t>
            </a:r>
          </a:p>
          <a:p>
            <a:pPr lvl="1"/>
            <a:r>
              <a:rPr lang="en-US" b="1">
                <a:latin typeface="Calibri"/>
                <a:cs typeface="Calibri"/>
              </a:rPr>
              <a:t>Gym</a:t>
            </a:r>
          </a:p>
          <a:p>
            <a:pPr lvl="1"/>
            <a:r>
              <a:rPr lang="en-US" b="1">
                <a:latin typeface="Calibri"/>
                <a:cs typeface="Calibri"/>
              </a:rPr>
              <a:t>Auditorium </a:t>
            </a:r>
          </a:p>
          <a:p>
            <a:pPr lvl="1"/>
            <a:r>
              <a:rPr lang="en-US" b="1">
                <a:latin typeface="Calibri"/>
                <a:cs typeface="Calibri"/>
              </a:rPr>
              <a:t>Etc.</a:t>
            </a:r>
          </a:p>
        </p:txBody>
      </p:sp>
    </p:spTree>
    <p:extLst>
      <p:ext uri="{BB962C8B-B14F-4D97-AF65-F5344CB8AC3E}">
        <p14:creationId xmlns:p14="http://schemas.microsoft.com/office/powerpoint/2010/main" val="2592160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D4C237067EDE4C883AE50F6D9AAB63" ma:contentTypeVersion="11" ma:contentTypeDescription="Create a new document." ma:contentTypeScope="" ma:versionID="31dcb70361e7c3ad9723ba41e324b1b0">
  <xsd:schema xmlns:xsd="http://www.w3.org/2001/XMLSchema" xmlns:xs="http://www.w3.org/2001/XMLSchema" xmlns:p="http://schemas.microsoft.com/office/2006/metadata/properties" xmlns:ns2="27fa884a-6747-4154-8bdd-a175a6ccf2f7" xmlns:ns3="52e72638-4863-4bda-853b-750e442dee9d" targetNamespace="http://schemas.microsoft.com/office/2006/metadata/properties" ma:root="true" ma:fieldsID="fd0d77b22588fc1ef39c3a56a2814940" ns2:_="" ns3:_="">
    <xsd:import namespace="27fa884a-6747-4154-8bdd-a175a6ccf2f7"/>
    <xsd:import namespace="52e72638-4863-4bda-853b-750e442dee9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fa884a-6747-4154-8bdd-a175a6ccf2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120dcc2-8973-4c06-bedf-69e6bf89c635"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e72638-4863-4bda-853b-750e442dee9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7fa884a-6747-4154-8bdd-a175a6ccf2f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F4CCDCF-9C50-46D6-A926-5987111F1B8E}">
  <ds:schemaRefs>
    <ds:schemaRef ds:uri="27fa884a-6747-4154-8bdd-a175a6ccf2f7"/>
    <ds:schemaRef ds:uri="52e72638-4863-4bda-853b-750e442dee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2D4D2CD-986A-4CBF-891B-FE2D8345203B}">
  <ds:schemaRefs>
    <ds:schemaRef ds:uri="http://schemas.microsoft.com/sharepoint/v3/contenttype/forms"/>
  </ds:schemaRefs>
</ds:datastoreItem>
</file>

<file path=customXml/itemProps3.xml><?xml version="1.0" encoding="utf-8"?>
<ds:datastoreItem xmlns:ds="http://schemas.openxmlformats.org/officeDocument/2006/customXml" ds:itemID="{5E1ED909-02DB-4CC6-B601-840F43A79BB0}">
  <ds:schemaRefs>
    <ds:schemaRef ds:uri="27fa884a-6747-4154-8bdd-a175a6ccf2f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35</Slides>
  <Notes>2</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Welcome to  Poinciana High School!   </vt:lpstr>
      <vt:lpstr>Meet Student Services</vt:lpstr>
      <vt:lpstr>PowerPoint Presentation</vt:lpstr>
      <vt:lpstr>Tardy Slips</vt:lpstr>
      <vt:lpstr>Tardy to School</vt:lpstr>
      <vt:lpstr>PowerPoint Presentation</vt:lpstr>
      <vt:lpstr>T-Shirts!!!</vt:lpstr>
      <vt:lpstr>PowerPoint Presentation</vt:lpstr>
      <vt:lpstr>PowerPoint Presentation</vt:lpstr>
      <vt:lpstr>PowerPoint Presentation</vt:lpstr>
      <vt:lpstr>Student Parking-Fee $35.00</vt:lpstr>
      <vt:lpstr>No Off-Campus Lunch Passes this School Year!!!</vt:lpstr>
      <vt:lpstr>PowerPoint Presentation</vt:lpstr>
      <vt:lpstr>Lunch</vt:lpstr>
      <vt:lpstr>Transition/End of Day</vt:lpstr>
      <vt:lpstr>Here Comes the Bus</vt:lpstr>
      <vt:lpstr>  P.B.I.S.  @  Poinciana High School</vt:lpstr>
      <vt:lpstr>What is P.B.I.S.?</vt:lpstr>
      <vt:lpstr>The Role of the Teacher</vt:lpstr>
      <vt:lpstr>What does Respect look like?</vt:lpstr>
      <vt:lpstr>What does Education look like?</vt:lpstr>
      <vt:lpstr>What does Pride look like?</vt:lpstr>
      <vt:lpstr>P.B.I.S. Events!</vt:lpstr>
      <vt:lpstr>P.B.I.S. Student of the month!</vt:lpstr>
      <vt:lpstr>What is HERO? </vt:lpstr>
      <vt:lpstr>Student HERO access </vt:lpstr>
      <vt:lpstr>Athletics</vt:lpstr>
      <vt:lpstr>Student ID's</vt:lpstr>
      <vt:lpstr>Standards of Participation </vt:lpstr>
      <vt:lpstr>FortifyFL:     getfortifyfl.com </vt:lpstr>
      <vt:lpstr>FORTIFYFL</vt:lpstr>
      <vt:lpstr>Active Assailant</vt:lpstr>
      <vt:lpstr>Talk to me Nice</vt:lpstr>
      <vt:lpstr>Remember to always REP the P.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Goals</dc:title>
  <dc:creator>Leroy Smith</dc:creator>
  <cp:revision>43</cp:revision>
  <cp:lastPrinted>2023-08-14T11:44:05Z</cp:lastPrinted>
  <dcterms:created xsi:type="dcterms:W3CDTF">2021-08-05T13:44:21Z</dcterms:created>
  <dcterms:modified xsi:type="dcterms:W3CDTF">2024-08-15T12:52:42Z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0x0101009AD4C237067EDE4C883AE50F6D9AAB63</vt:lpwstr>
  </property>
  <property fmtid="{D5CDD505-2E9C-101B-9397-08002B2CF9AE}" pid="3" name="MediaServiceImageTags">
    <vt:lpwstr/>
  </property>
</Properties>
</file>